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handoutMasterIdLst>
    <p:handoutMasterId r:id="rId16"/>
  </p:handoutMasterIdLst>
  <p:sldIdLst>
    <p:sldId id="261" r:id="rId3"/>
    <p:sldId id="277" r:id="rId4"/>
    <p:sldId id="266" r:id="rId5"/>
    <p:sldId id="268" r:id="rId6"/>
    <p:sldId id="267" r:id="rId7"/>
    <p:sldId id="269" r:id="rId8"/>
    <p:sldId id="270" r:id="rId9"/>
    <p:sldId id="271" r:id="rId10"/>
    <p:sldId id="272" r:id="rId11"/>
    <p:sldId id="273" r:id="rId12"/>
    <p:sldId id="274" r:id="rId13"/>
    <p:sldId id="275" r:id="rId14"/>
    <p:sldId id="263" r:id="rId15"/>
  </p:sldIdLst>
  <p:sldSz cx="9144000" cy="6858000" type="screen4x3"/>
  <p:notesSz cx="6858000" cy="99456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292929"/>
    <a:srgbClr val="777777"/>
    <a:srgbClr val="DDDDDD"/>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DCDBF96D-1255-4DAD-BBFC-08C3D6958DC9}" type="datetimeFigureOut">
              <a:rPr lang="en-US" smtClean="0"/>
              <a:pPr/>
              <a:t>3/29/2023</a:t>
            </a:fld>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2D3B9D58-08DC-48BE-825E-54F70D7E46E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3352800" y="2362200"/>
            <a:ext cx="5105400" cy="990600"/>
          </a:xfrm>
        </p:spPr>
        <p:txBody>
          <a:bodyPr/>
          <a:lstStyle>
            <a:lvl1pPr>
              <a:defRPr b="1">
                <a:solidFill>
                  <a:schemeClr val="bg2">
                    <a:lumMod val="75000"/>
                  </a:schemeClr>
                </a:solidFill>
                <a:latin typeface="+mn-lt"/>
              </a:defRPr>
            </a:lvl1pPr>
          </a:lstStyle>
          <a:p>
            <a:r>
              <a:rPr lang="en-US" smtClean="0"/>
              <a:t>Click to edit Master title style</a:t>
            </a:r>
            <a:endParaRPr lang="en-US" dirty="0"/>
          </a:p>
        </p:txBody>
      </p:sp>
      <p:sp>
        <p:nvSpPr>
          <p:cNvPr id="7171" name="Rectangle 3"/>
          <p:cNvSpPr>
            <a:spLocks noGrp="1" noChangeArrowheads="1"/>
          </p:cNvSpPr>
          <p:nvPr>
            <p:ph type="subTitle" idx="1"/>
          </p:nvPr>
        </p:nvSpPr>
        <p:spPr>
          <a:xfrm>
            <a:off x="3352800" y="3581400"/>
            <a:ext cx="4114800" cy="609600"/>
          </a:xfrm>
        </p:spPr>
        <p:txBody>
          <a:bodyPr/>
          <a:lstStyle>
            <a:lvl1pPr marL="0" indent="0">
              <a:buFontTx/>
              <a:buNone/>
              <a:defRPr sz="2000">
                <a:solidFill>
                  <a:srgbClr val="DDDDDD"/>
                </a:solidFill>
              </a:defRPr>
            </a:lvl1pPr>
          </a:lstStyle>
          <a:p>
            <a:r>
              <a:rPr lang="en-US" smtClean="0"/>
              <a:t>Click to edit Master subtitle style</a:t>
            </a:r>
            <a:endParaRPr lang="en-US" dirty="0"/>
          </a:p>
        </p:txBody>
      </p:sp>
      <p:sp>
        <p:nvSpPr>
          <p:cNvPr id="7172" name="Rectangle 4"/>
          <p:cNvSpPr>
            <a:spLocks noGrp="1" noChangeArrowheads="1"/>
          </p:cNvSpPr>
          <p:nvPr>
            <p:ph type="dt" sz="half" idx="2"/>
          </p:nvPr>
        </p:nvSpPr>
        <p:spPr/>
        <p:txBody>
          <a:bodyPr/>
          <a:lstStyle>
            <a:lvl1pPr>
              <a:defRPr/>
            </a:lvl1pPr>
          </a:lstStyle>
          <a:p>
            <a:endParaRPr lang="en-US"/>
          </a:p>
        </p:txBody>
      </p:sp>
      <p:sp>
        <p:nvSpPr>
          <p:cNvPr id="7173" name="Rectangle 5"/>
          <p:cNvSpPr>
            <a:spLocks noGrp="1" noChangeArrowheads="1"/>
          </p:cNvSpPr>
          <p:nvPr>
            <p:ph type="ftr" sz="quarter" idx="3"/>
          </p:nvPr>
        </p:nvSpPr>
        <p:spPr/>
        <p:txBody>
          <a:bodyPr/>
          <a:lstStyle>
            <a:lvl1pPr>
              <a:defRPr/>
            </a:lvl1pPr>
          </a:lstStyle>
          <a:p>
            <a:endParaRPr lang="en-US"/>
          </a:p>
        </p:txBody>
      </p:sp>
      <p:sp>
        <p:nvSpPr>
          <p:cNvPr id="7174" name="Rectangle 6"/>
          <p:cNvSpPr>
            <a:spLocks noGrp="1" noChangeArrowheads="1"/>
          </p:cNvSpPr>
          <p:nvPr>
            <p:ph type="sldNum" sz="quarter" idx="4"/>
          </p:nvPr>
        </p:nvSpPr>
        <p:spPr/>
        <p:txBody>
          <a:bodyPr/>
          <a:lstStyle>
            <a:lvl1pPr>
              <a:defRPr/>
            </a:lvl1pPr>
          </a:lstStyle>
          <a:p>
            <a:fld id="{5216D9DF-E244-434F-81A5-1FEE8C5F114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EF6D0-3A1E-4438-AB9F-40D4C2793B8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EF6D0-3A1E-4438-AB9F-40D4C2793B8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lumMod val="95000"/>
                    <a:lumOff val="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lumMod val="95000"/>
                    <a:lumOff val="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23424E-FC5A-451A-A1B2-7729FBC6F89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95400"/>
            <a:ext cx="38100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38100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625D2A0-9D15-4B7F-B792-D524614121E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3665367-7D11-4792-8476-889AF83B7A6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FD05493-F6B6-4F03-A200-54D3E57D6D9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0B06621-1B30-48B5-8C6A-2D303856DE3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8699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19200"/>
            <a:ext cx="48831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219200"/>
            <a:ext cx="3008313" cy="4906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BB1B5BA-E83A-46B3-972B-5446829B97C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lumMod val="95000"/>
                    <a:lumOff val="5000"/>
                  </a:schemeClr>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39D67AB-07F4-41BD-971F-DC5BB64F411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C87A47-BEE1-42A3-84D5-3819381E6F0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295400"/>
            <a:ext cx="2019300" cy="4830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295400"/>
            <a:ext cx="5905500" cy="4830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F953AE2-8C20-4234-BD08-0E281107AF4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8077200" cy="944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685800" y="1295400"/>
            <a:ext cx="7772400" cy="4830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EF9CC6F-DBEA-4691-AE65-5F7B2258479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rtl="0" eaLnBrk="1" fontAlgn="base" hangingPunct="1">
        <a:spcBef>
          <a:spcPct val="0"/>
        </a:spcBef>
        <a:spcAft>
          <a:spcPct val="0"/>
        </a:spcAft>
        <a:defRPr sz="4400" b="1">
          <a:solidFill>
            <a:schemeClr val="bg2">
              <a:lumMod val="50000"/>
            </a:schemeClr>
          </a:solidFill>
          <a:latin typeface="+mn-lt"/>
          <a:ea typeface="+mj-ea"/>
          <a:cs typeface="+mj-cs"/>
        </a:defRPr>
      </a:lvl1pPr>
      <a:lvl2pPr algn="l" rtl="0" eaLnBrk="1" fontAlgn="base" hangingPunct="1">
        <a:spcBef>
          <a:spcPct val="0"/>
        </a:spcBef>
        <a:spcAft>
          <a:spcPct val="0"/>
        </a:spcAft>
        <a:defRPr sz="4400">
          <a:solidFill>
            <a:srgbClr val="333333"/>
          </a:solidFill>
          <a:latin typeface="Times New Roman" pitchFamily="18" charset="0"/>
        </a:defRPr>
      </a:lvl2pPr>
      <a:lvl3pPr algn="l" rtl="0" eaLnBrk="1" fontAlgn="base" hangingPunct="1">
        <a:spcBef>
          <a:spcPct val="0"/>
        </a:spcBef>
        <a:spcAft>
          <a:spcPct val="0"/>
        </a:spcAft>
        <a:defRPr sz="4400">
          <a:solidFill>
            <a:srgbClr val="333333"/>
          </a:solidFill>
          <a:latin typeface="Times New Roman" pitchFamily="18" charset="0"/>
        </a:defRPr>
      </a:lvl3pPr>
      <a:lvl4pPr algn="l" rtl="0" eaLnBrk="1" fontAlgn="base" hangingPunct="1">
        <a:spcBef>
          <a:spcPct val="0"/>
        </a:spcBef>
        <a:spcAft>
          <a:spcPct val="0"/>
        </a:spcAft>
        <a:defRPr sz="4400">
          <a:solidFill>
            <a:srgbClr val="333333"/>
          </a:solidFill>
          <a:latin typeface="Times New Roman" pitchFamily="18" charset="0"/>
        </a:defRPr>
      </a:lvl4pPr>
      <a:lvl5pPr algn="l" rtl="0" eaLnBrk="1" fontAlgn="base" hangingPunct="1">
        <a:spcBef>
          <a:spcPct val="0"/>
        </a:spcBef>
        <a:spcAft>
          <a:spcPct val="0"/>
        </a:spcAft>
        <a:defRPr sz="4400">
          <a:solidFill>
            <a:srgbClr val="333333"/>
          </a:solidFill>
          <a:latin typeface="Times New Roman" pitchFamily="18" charset="0"/>
        </a:defRPr>
      </a:lvl5pPr>
      <a:lvl6pPr marL="457200" algn="l" rtl="0" eaLnBrk="1" fontAlgn="base" hangingPunct="1">
        <a:spcBef>
          <a:spcPct val="0"/>
        </a:spcBef>
        <a:spcAft>
          <a:spcPct val="0"/>
        </a:spcAft>
        <a:defRPr sz="4400">
          <a:solidFill>
            <a:srgbClr val="333333"/>
          </a:solidFill>
          <a:latin typeface="Times New Roman" pitchFamily="18" charset="0"/>
        </a:defRPr>
      </a:lvl6pPr>
      <a:lvl7pPr marL="914400" algn="l" rtl="0" eaLnBrk="1" fontAlgn="base" hangingPunct="1">
        <a:spcBef>
          <a:spcPct val="0"/>
        </a:spcBef>
        <a:spcAft>
          <a:spcPct val="0"/>
        </a:spcAft>
        <a:defRPr sz="4400">
          <a:solidFill>
            <a:srgbClr val="333333"/>
          </a:solidFill>
          <a:latin typeface="Times New Roman" pitchFamily="18" charset="0"/>
        </a:defRPr>
      </a:lvl7pPr>
      <a:lvl8pPr marL="1371600" algn="l" rtl="0" eaLnBrk="1" fontAlgn="base" hangingPunct="1">
        <a:spcBef>
          <a:spcPct val="0"/>
        </a:spcBef>
        <a:spcAft>
          <a:spcPct val="0"/>
        </a:spcAft>
        <a:defRPr sz="4400">
          <a:solidFill>
            <a:srgbClr val="333333"/>
          </a:solidFill>
          <a:latin typeface="Times New Roman" pitchFamily="18" charset="0"/>
        </a:defRPr>
      </a:lvl8pPr>
      <a:lvl9pPr marL="1828800" algn="l" rtl="0" eaLnBrk="1" fontAlgn="base" hangingPunct="1">
        <a:spcBef>
          <a:spcPct val="0"/>
        </a:spcBef>
        <a:spcAft>
          <a:spcPct val="0"/>
        </a:spcAft>
        <a:defRPr sz="4400">
          <a:solidFill>
            <a:srgbClr val="333333"/>
          </a:solidFill>
          <a:latin typeface="Times New Roman" pitchFamily="18" charset="0"/>
        </a:defRPr>
      </a:lvl9pPr>
    </p:titleStyle>
    <p:bodyStyle>
      <a:lvl1pPr marL="342900" indent="-342900" algn="l" rtl="0" eaLnBrk="1" fontAlgn="base" hangingPunct="1">
        <a:spcBef>
          <a:spcPct val="20000"/>
        </a:spcBef>
        <a:spcAft>
          <a:spcPct val="0"/>
        </a:spcAft>
        <a:buChar char="•"/>
        <a:defRPr sz="2800">
          <a:solidFill>
            <a:schemeClr val="bg2">
              <a:lumMod val="75000"/>
            </a:schemeClr>
          </a:solidFill>
          <a:latin typeface="+mn-lt"/>
          <a:ea typeface="+mn-ea"/>
          <a:cs typeface="+mn-cs"/>
        </a:defRPr>
      </a:lvl1pPr>
      <a:lvl2pPr marL="742950" indent="-285750" algn="l" rtl="0" eaLnBrk="1" fontAlgn="base" hangingPunct="1">
        <a:spcBef>
          <a:spcPct val="20000"/>
        </a:spcBef>
        <a:spcAft>
          <a:spcPct val="0"/>
        </a:spcAft>
        <a:buChar char="–"/>
        <a:defRPr sz="2400">
          <a:solidFill>
            <a:schemeClr val="bg2">
              <a:lumMod val="75000"/>
            </a:schemeClr>
          </a:solidFill>
          <a:latin typeface="+mn-lt"/>
        </a:defRPr>
      </a:lvl2pPr>
      <a:lvl3pPr marL="1143000" indent="-228600" algn="l" rtl="0" eaLnBrk="1" fontAlgn="base" hangingPunct="1">
        <a:spcBef>
          <a:spcPct val="20000"/>
        </a:spcBef>
        <a:spcAft>
          <a:spcPct val="0"/>
        </a:spcAft>
        <a:buChar char="•"/>
        <a:defRPr sz="2000">
          <a:solidFill>
            <a:schemeClr val="bg2">
              <a:lumMod val="75000"/>
            </a:schemeClr>
          </a:solidFill>
          <a:latin typeface="+mn-lt"/>
        </a:defRPr>
      </a:lvl3pPr>
      <a:lvl4pPr marL="1600200" indent="-228600" algn="l" rtl="0" eaLnBrk="1" fontAlgn="base" hangingPunct="1">
        <a:spcBef>
          <a:spcPct val="20000"/>
        </a:spcBef>
        <a:spcAft>
          <a:spcPct val="0"/>
        </a:spcAft>
        <a:buChar char="–"/>
        <a:defRPr>
          <a:solidFill>
            <a:schemeClr val="bg2">
              <a:lumMod val="75000"/>
            </a:schemeClr>
          </a:solidFill>
          <a:latin typeface="+mn-lt"/>
        </a:defRPr>
      </a:lvl4pPr>
      <a:lvl5pPr marL="2057400" indent="-228600" algn="l" rtl="0" eaLnBrk="1" fontAlgn="base" hangingPunct="1">
        <a:spcBef>
          <a:spcPct val="20000"/>
        </a:spcBef>
        <a:spcAft>
          <a:spcPct val="0"/>
        </a:spcAft>
        <a:buChar char="»"/>
        <a:defRPr>
          <a:solidFill>
            <a:schemeClr val="bg2">
              <a:lumMod val="75000"/>
            </a:schemeClr>
          </a:solidFill>
          <a:latin typeface="+mn-lt"/>
        </a:defRPr>
      </a:lvl5pPr>
      <a:lvl6pPr marL="2514600" indent="-228600" algn="l" rtl="0" eaLnBrk="1" fontAlgn="base" hangingPunct="1">
        <a:spcBef>
          <a:spcPct val="20000"/>
        </a:spcBef>
        <a:spcAft>
          <a:spcPct val="0"/>
        </a:spcAft>
        <a:buChar char="»"/>
        <a:defRPr>
          <a:solidFill>
            <a:srgbClr val="333333"/>
          </a:solidFill>
          <a:latin typeface="+mn-lt"/>
        </a:defRPr>
      </a:lvl6pPr>
      <a:lvl7pPr marL="2971800" indent="-228600" algn="l" rtl="0" eaLnBrk="1" fontAlgn="base" hangingPunct="1">
        <a:spcBef>
          <a:spcPct val="20000"/>
        </a:spcBef>
        <a:spcAft>
          <a:spcPct val="0"/>
        </a:spcAft>
        <a:buChar char="»"/>
        <a:defRPr>
          <a:solidFill>
            <a:srgbClr val="333333"/>
          </a:solidFill>
          <a:latin typeface="+mn-lt"/>
        </a:defRPr>
      </a:lvl7pPr>
      <a:lvl8pPr marL="3429000" indent="-228600" algn="l" rtl="0" eaLnBrk="1" fontAlgn="base" hangingPunct="1">
        <a:spcBef>
          <a:spcPct val="20000"/>
        </a:spcBef>
        <a:spcAft>
          <a:spcPct val="0"/>
        </a:spcAft>
        <a:buChar char="»"/>
        <a:defRPr>
          <a:solidFill>
            <a:srgbClr val="333333"/>
          </a:solidFill>
          <a:latin typeface="+mn-lt"/>
        </a:defRPr>
      </a:lvl8pPr>
      <a:lvl9pPr marL="3886200" indent="-228600" algn="l" rtl="0" eaLnBrk="1" fontAlgn="base" hangingPunct="1">
        <a:spcBef>
          <a:spcPct val="20000"/>
        </a:spcBef>
        <a:spcAft>
          <a:spcPct val="0"/>
        </a:spcAft>
        <a:buChar char="»"/>
        <a:defRPr>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ctrTitle"/>
          </p:nvPr>
        </p:nvSpPr>
        <p:spPr>
          <a:xfrm>
            <a:off x="3352800" y="2143116"/>
            <a:ext cx="5105400" cy="1357322"/>
          </a:xfrm>
        </p:spPr>
        <p:txBody>
          <a:bodyPr/>
          <a:lstStyle/>
          <a:p>
            <a:pPr algn="ctr"/>
            <a:r>
              <a:rPr lang="lv-LV" dirty="0" smtClean="0"/>
              <a:t>Ādas slimības un alerģijas</a:t>
            </a:r>
            <a:endParaRPr lang="en-US" dirty="0"/>
          </a:p>
        </p:txBody>
      </p:sp>
      <p:sp>
        <p:nvSpPr>
          <p:cNvPr id="8197" name="Rectangle 5"/>
          <p:cNvSpPr>
            <a:spLocks noGrp="1" noChangeArrowheads="1"/>
          </p:cNvSpPr>
          <p:nvPr>
            <p:ph type="subTitle" idx="1"/>
          </p:nvPr>
        </p:nvSpPr>
        <p:spPr/>
        <p:txBody>
          <a:bodyPr/>
          <a:lstStyle/>
          <a:p>
            <a:r>
              <a:rPr lang="lv-LV" smtClean="0"/>
              <a:t>Regīna Borneo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Āda </a:t>
            </a:r>
            <a:endParaRPr lang="en-US" dirty="0"/>
          </a:p>
        </p:txBody>
      </p:sp>
      <p:sp>
        <p:nvSpPr>
          <p:cNvPr id="3" name="Content Placeholder 2"/>
          <p:cNvSpPr>
            <a:spLocks noGrp="1"/>
          </p:cNvSpPr>
          <p:nvPr>
            <p:ph idx="1"/>
          </p:nvPr>
        </p:nvSpPr>
        <p:spPr/>
        <p:txBody>
          <a:bodyPr/>
          <a:lstStyle/>
          <a:p>
            <a:r>
              <a:rPr lang="lv-LV" dirty="0" smtClean="0"/>
              <a:t>Āda ir unikāls orgāns, jo tai ir ne tikai fizioloģiskas funkcijas, bet arī saskarsmes funkcijas. </a:t>
            </a:r>
          </a:p>
          <a:p>
            <a:r>
              <a:rPr lang="lv-LV" dirty="0" smtClean="0"/>
              <a:t>Tā ir robeža starp cilvēku un apkārtējo pasauli, starp "es" un "tu". </a:t>
            </a:r>
          </a:p>
          <a:p>
            <a:r>
              <a:rPr lang="lv-LV" dirty="0" smtClean="0"/>
              <a:t>Āda ir daļa no cilvēka vizuālā tēla. </a:t>
            </a:r>
          </a:p>
          <a:p>
            <a:r>
              <a:rPr lang="lv-LV" dirty="0" smtClean="0"/>
              <a:t>Ar ādas palīdzību mēs paužam emocijas: piemēram, nosarkšana vai nobālēšana var būt trauksmes, baiļu, prieka vai kauna izpausme.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Āda un </a:t>
            </a:r>
            <a:r>
              <a:rPr lang="lv-LV" dirty="0" err="1" smtClean="0"/>
              <a:t>psihosomatika</a:t>
            </a:r>
            <a:endParaRPr lang="en-US" dirty="0"/>
          </a:p>
        </p:txBody>
      </p:sp>
      <p:sp>
        <p:nvSpPr>
          <p:cNvPr id="3" name="Content Placeholder 2"/>
          <p:cNvSpPr>
            <a:spLocks noGrp="1"/>
          </p:cNvSpPr>
          <p:nvPr>
            <p:ph idx="1"/>
          </p:nvPr>
        </p:nvSpPr>
        <p:spPr/>
        <p:txBody>
          <a:bodyPr/>
          <a:lstStyle/>
          <a:p>
            <a:r>
              <a:rPr lang="lv-LV" dirty="0" smtClean="0"/>
              <a:t>Āda ir cilvēka ķermeņa vislielākais orgāns, tāpēc tai ir milzīga ietekme uz veselības stāvokli.</a:t>
            </a:r>
          </a:p>
          <a:p>
            <a:r>
              <a:rPr lang="lv-LV" dirty="0" smtClean="0"/>
              <a:t>Ādas slimības ir ļoti izplatītas psihosomatiskas saslimšanas – tās bieži rodas psihisko faktoru ietekmē: pēc dažādu valstu datiem 73–84% ādas slimību ir psihosomatiskas.</a:t>
            </a:r>
          </a:p>
          <a:p>
            <a:r>
              <a:rPr lang="lv-LV" dirty="0" smtClean="0"/>
              <a:t>Ādas un sviedru dziedzeru asinsvadi reaģē gan uz fiziskiem, gan ķīmiskiem, gan arī psiholoģiskiem kairinātājiem. </a:t>
            </a:r>
          </a:p>
          <a:p>
            <a:endParaRPr lang="lv-LV"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Ādas reakcijas</a:t>
            </a:r>
            <a:endParaRPr lang="en-US" dirty="0"/>
          </a:p>
        </p:txBody>
      </p:sp>
      <p:sp>
        <p:nvSpPr>
          <p:cNvPr id="3" name="Content Placeholder 2"/>
          <p:cNvSpPr>
            <a:spLocks noGrp="1"/>
          </p:cNvSpPr>
          <p:nvPr>
            <p:ph idx="1"/>
          </p:nvPr>
        </p:nvSpPr>
        <p:spPr/>
        <p:txBody>
          <a:bodyPr/>
          <a:lstStyle/>
          <a:p>
            <a:r>
              <a:rPr lang="lv-LV" dirty="0" smtClean="0"/>
              <a:t>Asinsvadi ādā aukstuma ietekmē sašaurinās, tas pats notiek ja: </a:t>
            </a:r>
            <a:r>
              <a:rPr lang="lv-LV" u="sng" dirty="0" smtClean="0"/>
              <a:t>cilvēku pārņem bailes, izbīlis, sajūt riebumu, sajūt skaudību </a:t>
            </a:r>
            <a:r>
              <a:rPr lang="lv-LV" dirty="0" smtClean="0"/>
              <a:t>– cilvēks nobāl vai pat kļūst “balts kā palags”.</a:t>
            </a:r>
          </a:p>
          <a:p>
            <a:pPr>
              <a:buFont typeface="Arial" pitchFamily="34" charset="0"/>
              <a:buChar char="•"/>
            </a:pPr>
            <a:r>
              <a:rPr lang="lv-LV" dirty="0" smtClean="0"/>
              <a:t>Ja ir karsti, asinsvadi paplašinās un paliekam sārti, arī tad, ja: </a:t>
            </a:r>
            <a:r>
              <a:rPr lang="lv-LV" u="sng" dirty="0" smtClean="0"/>
              <a:t>jūt kaunu, dusmas. </a:t>
            </a:r>
            <a:endParaRPr lang="lv-LV" dirty="0" smtClean="0"/>
          </a:p>
          <a:p>
            <a:pPr>
              <a:buFont typeface="Arial" pitchFamily="34" charset="0"/>
              <a:buChar char="•"/>
            </a:pPr>
            <a:r>
              <a:rPr lang="lv-LV" dirty="0" smtClean="0"/>
              <a:t>Nosvīstam karstumā, kā arī: </a:t>
            </a:r>
            <a:r>
              <a:rPr lang="lv-LV" u="sng" dirty="0" smtClean="0"/>
              <a:t>pie uztraukuma vai bailēm</a:t>
            </a:r>
            <a:r>
              <a:rPr lang="lv-LV" dirty="0" smtClean="0"/>
              <a:t> (“auksti sviedri”). </a:t>
            </a:r>
          </a:p>
          <a:p>
            <a:pPr>
              <a:buFont typeface="Arial" pitchFamily="34" charset="0"/>
              <a:buChar char="•"/>
            </a:pPr>
            <a:r>
              <a:rPr lang="lv-LV" dirty="0" smtClean="0"/>
              <a:t>Pie aukstuma rodas zosāda, arī tad, ja: </a:t>
            </a:r>
            <a:r>
              <a:rPr lang="lv-LV" u="sng" dirty="0" smtClean="0"/>
              <a:t>nepatīkami pieskārieni vai biedējošas domas. </a:t>
            </a:r>
          </a:p>
          <a:p>
            <a:pPr>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err="1" smtClean="0"/>
              <a:t>Psihodermatoloģija</a:t>
            </a:r>
            <a:r>
              <a:rPr lang="lv-LV" dirty="0" smtClean="0"/>
              <a:t> </a:t>
            </a:r>
            <a:endParaRPr lang="en-US" dirty="0"/>
          </a:p>
        </p:txBody>
      </p:sp>
      <p:sp>
        <p:nvSpPr>
          <p:cNvPr id="3" name="Content Placeholder 2"/>
          <p:cNvSpPr>
            <a:spLocks noGrp="1"/>
          </p:cNvSpPr>
          <p:nvPr>
            <p:ph idx="1"/>
          </p:nvPr>
        </p:nvSpPr>
        <p:spPr/>
        <p:txBody>
          <a:bodyPr/>
          <a:lstStyle/>
          <a:p>
            <a:r>
              <a:rPr lang="lv-LV" dirty="0" smtClean="0"/>
              <a:t>Pēdējos gados attīstās jauna nozare – </a:t>
            </a:r>
            <a:r>
              <a:rPr lang="lv-LV" dirty="0" err="1" smtClean="0"/>
              <a:t>psihodermatoloģija</a:t>
            </a:r>
            <a:r>
              <a:rPr lang="lv-LV" dirty="0" smtClean="0"/>
              <a:t>.</a:t>
            </a:r>
          </a:p>
          <a:p>
            <a:r>
              <a:rPr lang="lv-LV" dirty="0" smtClean="0"/>
              <a:t>Tā pēta psihiskā un emocionālā stāvokļa ietekmi uz ādu. </a:t>
            </a:r>
          </a:p>
          <a:p>
            <a:r>
              <a:rPr lang="lv-LV" dirty="0" smtClean="0"/>
              <a:t>Klīniskajā praksē dermatologi pārliecinājušies par stresa ietekmi uz ādas slimībām, tomēr zinātniski pierādītas un atzītas ir tikai dažas slimības, jo līdz galam nav izpētīti fizioloģiskie procesi, proti, kā stress ietekmē ādas patoloģiju rašanos.</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Stress un ādas reakcijas</a:t>
            </a:r>
            <a:endParaRPr lang="en-US" dirty="0"/>
          </a:p>
        </p:txBody>
      </p:sp>
      <p:sp>
        <p:nvSpPr>
          <p:cNvPr id="3" name="Content Placeholder 2"/>
          <p:cNvSpPr>
            <a:spLocks noGrp="1"/>
          </p:cNvSpPr>
          <p:nvPr>
            <p:ph idx="1"/>
          </p:nvPr>
        </p:nvSpPr>
        <p:spPr>
          <a:xfrm>
            <a:off x="685800" y="1214422"/>
            <a:ext cx="7772400" cy="5072098"/>
          </a:xfrm>
        </p:spPr>
        <p:txBody>
          <a:bodyPr/>
          <a:lstStyle/>
          <a:p>
            <a:r>
              <a:rPr lang="lv-LV" dirty="0" smtClean="0"/>
              <a:t>Pētnieki atklājuši, ka emocionāls stress ir pamatā:</a:t>
            </a:r>
          </a:p>
          <a:p>
            <a:pPr>
              <a:buNone/>
            </a:pPr>
            <a:r>
              <a:rPr lang="lv-LV" dirty="0" smtClean="0"/>
              <a:t>		40-60% </a:t>
            </a:r>
            <a:r>
              <a:rPr lang="lv-LV" dirty="0" err="1" smtClean="0"/>
              <a:t>psoriāzes</a:t>
            </a:r>
            <a:r>
              <a:rPr lang="lv-LV" dirty="0" smtClean="0"/>
              <a:t> gadījumu;</a:t>
            </a:r>
          </a:p>
          <a:p>
            <a:pPr>
              <a:buNone/>
            </a:pPr>
            <a:r>
              <a:rPr lang="lv-LV" dirty="0" smtClean="0"/>
              <a:t>		81% </a:t>
            </a:r>
            <a:r>
              <a:rPr lang="lv-LV" dirty="0" err="1" smtClean="0"/>
              <a:t>atopiskā</a:t>
            </a:r>
            <a:r>
              <a:rPr lang="lv-LV" dirty="0" smtClean="0"/>
              <a:t> dermatīta gadījumu. </a:t>
            </a:r>
          </a:p>
          <a:p>
            <a:pPr>
              <a:buFont typeface="Arial" pitchFamily="34" charset="0"/>
              <a:buChar char="•"/>
            </a:pPr>
            <a:r>
              <a:rPr lang="lv-LV" dirty="0" smtClean="0"/>
              <a:t>Stress var būt kā </a:t>
            </a:r>
            <a:r>
              <a:rPr lang="lv-LV" dirty="0" err="1" smtClean="0"/>
              <a:t>ierosinātājfaktors</a:t>
            </a:r>
            <a:r>
              <a:rPr lang="lv-LV" dirty="0" smtClean="0"/>
              <a:t>, piemēram, nātrenei un citām ādas slimībām, kas parādās emocionālas spriedzes laikā. </a:t>
            </a:r>
          </a:p>
          <a:p>
            <a:pPr>
              <a:buFont typeface="Arial" pitchFamily="34" charset="0"/>
              <a:buChar char="•"/>
            </a:pPr>
            <a:r>
              <a:rPr lang="lv-LV" dirty="0" smtClean="0"/>
              <a:t>Tiek pētīta sakarība starp pinnēm, vienkāršo </a:t>
            </a:r>
            <a:r>
              <a:rPr lang="lv-LV" dirty="0" err="1" smtClean="0"/>
              <a:t>herpi</a:t>
            </a:r>
            <a:r>
              <a:rPr lang="lv-LV" dirty="0" smtClean="0"/>
              <a:t> un stresu.</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Slimīgās izpausmes</a:t>
            </a:r>
            <a:endParaRPr lang="en-US" dirty="0"/>
          </a:p>
        </p:txBody>
      </p:sp>
      <p:sp>
        <p:nvSpPr>
          <p:cNvPr id="3" name="Content Placeholder 2"/>
          <p:cNvSpPr>
            <a:spLocks noGrp="1"/>
          </p:cNvSpPr>
          <p:nvPr>
            <p:ph idx="1"/>
          </p:nvPr>
        </p:nvSpPr>
        <p:spPr/>
        <p:txBody>
          <a:bodyPr/>
          <a:lstStyle/>
          <a:p>
            <a:r>
              <a:rPr lang="lv-LV" dirty="0" smtClean="0"/>
              <a:t>Biežāk ar ādas slimībām sasirgst emocionāli nestabilāki cilvēki, kas ir viegli aizvainojami vai kam pastiprināti nepieciešama uzmanība, novērtējums un glāsti. </a:t>
            </a:r>
          </a:p>
          <a:p>
            <a:r>
              <a:rPr lang="lv-LV" dirty="0" smtClean="0"/>
              <a:t>Stresa hormonu paaugstinātā līmeņa un asinsrites traucējumu dēļ var izkrist mati vai pat veidoties plikpaurība. </a:t>
            </a:r>
            <a:endParaRPr lang="en-US" dirty="0" smtClean="0"/>
          </a:p>
          <a:p>
            <a:r>
              <a:rPr lang="lv-LV" dirty="0" smtClean="0"/>
              <a:t>Ja ir liela psiholoģiskā spriedze, var parādīties "</a:t>
            </a:r>
            <a:r>
              <a:rPr lang="lv-LV" dirty="0" err="1" smtClean="0"/>
              <a:t>hektiskie</a:t>
            </a:r>
            <a:r>
              <a:rPr lang="lv-LV" dirty="0" smtClean="0"/>
              <a:t>" plankumi uz ādas, izteikta svīšana, paaugstināta temperatūra.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Depresija un ādas reakcijas</a:t>
            </a:r>
            <a:endParaRPr lang="en-US" dirty="0"/>
          </a:p>
        </p:txBody>
      </p:sp>
      <p:sp>
        <p:nvSpPr>
          <p:cNvPr id="3" name="Content Placeholder 2"/>
          <p:cNvSpPr>
            <a:spLocks noGrp="1"/>
          </p:cNvSpPr>
          <p:nvPr>
            <p:ph idx="1"/>
          </p:nvPr>
        </p:nvSpPr>
        <p:spPr/>
        <p:txBody>
          <a:bodyPr/>
          <a:lstStyle/>
          <a:p>
            <a:r>
              <a:rPr lang="lv-LV" dirty="0" smtClean="0"/>
              <a:t>Ar depresiju un zemu pašnovērtējumu saistīta nepārtraukta lūpu aplaizīšana, kodīšana, pūtīšu spiešana (tas var radīt mākslīgo </a:t>
            </a:r>
            <a:r>
              <a:rPr lang="lv-LV" dirty="0" err="1" smtClean="0"/>
              <a:t>akni</a:t>
            </a:r>
            <a:r>
              <a:rPr lang="lv-LV" dirty="0" smtClean="0"/>
              <a:t>). </a:t>
            </a:r>
          </a:p>
          <a:p>
            <a:r>
              <a:rPr lang="lv-LV" dirty="0" smtClean="0"/>
              <a:t>Depresīvas izjūtas var padarīt ādu sausu, rodas nieze un zvīņošanās, āda izskatās novecojusi un zaudē elastību. </a:t>
            </a:r>
          </a:p>
          <a:p>
            <a:r>
              <a:rPr lang="lv-LV" dirty="0" smtClean="0"/>
              <a:t>Ir atzīta arī neirodermīta saistība ar cilvēka emocionālo nestabilitāti, problēmām ģimenē, agresīvām nosliecēm un problēmām, kas saistītas ar seksualitāti.</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Nepilnvērtības izjūta</a:t>
            </a:r>
            <a:endParaRPr lang="en-US" dirty="0"/>
          </a:p>
        </p:txBody>
      </p:sp>
      <p:sp>
        <p:nvSpPr>
          <p:cNvPr id="3" name="Content Placeholder 2"/>
          <p:cNvSpPr>
            <a:spLocks noGrp="1"/>
          </p:cNvSpPr>
          <p:nvPr>
            <p:ph idx="1"/>
          </p:nvPr>
        </p:nvSpPr>
        <p:spPr/>
        <p:txBody>
          <a:bodyPr/>
          <a:lstStyle/>
          <a:p>
            <a:r>
              <a:rPr lang="lv-LV" dirty="0" smtClean="0"/>
              <a:t>Alerģiskas reakcijas izsitumu formā bieži nomoka cilvēkus, kam ir pārspīlēta fiziskās un sociālās nepilnvērtības izjūta.</a:t>
            </a:r>
          </a:p>
          <a:p>
            <a:r>
              <a:rPr lang="lv-LV" dirty="0" smtClean="0"/>
              <a:t>Šiem cilvēkiem ir daudz negatīvu:</a:t>
            </a:r>
          </a:p>
          <a:p>
            <a:pPr>
              <a:buNone/>
            </a:pPr>
            <a:r>
              <a:rPr lang="lv-LV" dirty="0" smtClean="0"/>
              <a:t>		fantāziju;</a:t>
            </a:r>
          </a:p>
          <a:p>
            <a:pPr>
              <a:buNone/>
            </a:pPr>
            <a:r>
              <a:rPr lang="lv-LV" dirty="0" smtClean="0"/>
              <a:t>		priekšstatu;</a:t>
            </a:r>
          </a:p>
          <a:p>
            <a:pPr>
              <a:buNone/>
            </a:pPr>
            <a:r>
              <a:rPr lang="lv-LV" dirty="0" smtClean="0"/>
              <a:t>		gaidu – </a:t>
            </a:r>
          </a:p>
          <a:p>
            <a:pPr marL="0" indent="19050">
              <a:buNone/>
            </a:pPr>
            <a:r>
              <a:rPr lang="lv-LV" dirty="0" smtClean="0"/>
              <a:t>ja tās nepiepildās, rodas vilšanās, trauksme un dusmas, bet šīs emocijas bieži tiek paturētas sevī, krājas un vēlāk izpaužas caur ādu.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Palīdzība un atbalsts</a:t>
            </a:r>
            <a:endParaRPr lang="en-US" dirty="0"/>
          </a:p>
        </p:txBody>
      </p:sp>
      <p:sp>
        <p:nvSpPr>
          <p:cNvPr id="3" name="Content Placeholder 2"/>
          <p:cNvSpPr>
            <a:spLocks noGrp="1"/>
          </p:cNvSpPr>
          <p:nvPr>
            <p:ph idx="1"/>
          </p:nvPr>
        </p:nvSpPr>
        <p:spPr/>
        <p:txBody>
          <a:bodyPr/>
          <a:lstStyle/>
          <a:p>
            <a:pPr lvl="0"/>
            <a:r>
              <a:rPr lang="lv-LV" dirty="0" smtClean="0"/>
              <a:t>Slimības gaitu var koriģēt ar dažādiem atslābināšanās paņēmieniem.</a:t>
            </a:r>
          </a:p>
          <a:p>
            <a:pPr lvl="0"/>
            <a:r>
              <a:rPr lang="lv-LV" dirty="0" smtClean="0"/>
              <a:t>Jāapgūst emocionāla relaksācija, lai pazeminātu stresa līmeni. </a:t>
            </a:r>
          </a:p>
          <a:p>
            <a:pPr lvl="0"/>
            <a:r>
              <a:rPr lang="lv-LV" dirty="0" smtClean="0"/>
              <a:t>Jāmācās apzināties savas emocijas, tās izteikt, neturēt sevī.</a:t>
            </a:r>
          </a:p>
          <a:p>
            <a:r>
              <a:rPr lang="lv-LV" dirty="0" smtClean="0"/>
              <a:t>Smagākos gadījumos pievieno arī medikamentozu terapiju: nomierinošus līdzekļus un </a:t>
            </a:r>
            <a:r>
              <a:rPr lang="lv-LV" dirty="0" err="1" smtClean="0"/>
              <a:t>antidepresantus</a:t>
            </a:r>
            <a:r>
              <a:rPr lang="lv-LV" dirty="0" smtClean="0"/>
              <a:t>.</a:t>
            </a:r>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Nesaskatītās sakarības</a:t>
            </a:r>
            <a:endParaRPr lang="en-US" dirty="0"/>
          </a:p>
        </p:txBody>
      </p:sp>
      <p:sp>
        <p:nvSpPr>
          <p:cNvPr id="3" name="Content Placeholder 2"/>
          <p:cNvSpPr>
            <a:spLocks noGrp="1"/>
          </p:cNvSpPr>
          <p:nvPr>
            <p:ph idx="1"/>
          </p:nvPr>
        </p:nvSpPr>
        <p:spPr/>
        <p:txBody>
          <a:bodyPr/>
          <a:lstStyle/>
          <a:p>
            <a:pPr lvl="0"/>
            <a:r>
              <a:rPr lang="lv-LV" dirty="0" smtClean="0"/>
              <a:t>Diemžēl ādas slimības izpausmes pacienti reti saista ar </a:t>
            </a:r>
            <a:r>
              <a:rPr lang="lv-LV" dirty="0" err="1" smtClean="0"/>
              <a:t>psihoemocionālajiem</a:t>
            </a:r>
            <a:r>
              <a:rPr lang="lv-LV" dirty="0" smtClean="0"/>
              <a:t> cēloņiem. </a:t>
            </a:r>
          </a:p>
          <a:p>
            <a:pPr lvl="0"/>
            <a:r>
              <a:rPr lang="lv-LV" dirty="0" smtClean="0"/>
              <a:t>Šie cēloņi parasti ir neatrisinātos un neizdzīvotos konfliktos, kuri nāk no bērnības.</a:t>
            </a:r>
          </a:p>
          <a:p>
            <a:pPr lvl="0"/>
            <a:r>
              <a:rPr lang="lv-LV" dirty="0" smtClean="0"/>
              <a:t>Ja cilvēks ir ieinteresēts atrisināt tos un viņam ir pietiekama motivācija to darīt (jo tas aizņem patiešām ilgu laiku), var sasniegt ievērojamus rezultātus.</a:t>
            </a:r>
          </a:p>
          <a:p>
            <a:pPr lvl="0"/>
            <a:r>
              <a:rPr lang="lv-LV" dirty="0" smtClean="0"/>
              <a:t>Jāievēro, kādos brīžos radies slimības paasinājums, kādi notikumi pirms tam risinājušies...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Nātrene </a:t>
            </a:r>
            <a:endParaRPr lang="en-US" dirty="0"/>
          </a:p>
        </p:txBody>
      </p:sp>
      <p:pic>
        <p:nvPicPr>
          <p:cNvPr id="5122" name="Picture 2" descr="http://bildes.n3po.com/cache/Fotografijas/Natrene-pleca-adas_540.jpg"/>
          <p:cNvPicPr>
            <a:picLocks noChangeAspect="1" noChangeArrowheads="1"/>
          </p:cNvPicPr>
          <p:nvPr/>
        </p:nvPicPr>
        <p:blipFill>
          <a:blip r:embed="rId2"/>
          <a:srcRect/>
          <a:stretch>
            <a:fillRect/>
          </a:stretch>
        </p:blipFill>
        <p:spPr bwMode="auto">
          <a:xfrm>
            <a:off x="642910" y="1357298"/>
            <a:ext cx="2809875" cy="3743325"/>
          </a:xfrm>
          <a:prstGeom prst="rect">
            <a:avLst/>
          </a:prstGeom>
          <a:noFill/>
        </p:spPr>
      </p:pic>
      <p:pic>
        <p:nvPicPr>
          <p:cNvPr id="5124" name="Picture 4" descr="http://www.nedug.ru/lib%5Clit%5Cderm%5C01oct%5Cderm37/15_2.jpg"/>
          <p:cNvPicPr>
            <a:picLocks noChangeAspect="1" noChangeArrowheads="1"/>
          </p:cNvPicPr>
          <p:nvPr/>
        </p:nvPicPr>
        <p:blipFill>
          <a:blip r:embed="rId3"/>
          <a:srcRect/>
          <a:stretch>
            <a:fillRect/>
          </a:stretch>
        </p:blipFill>
        <p:spPr bwMode="auto">
          <a:xfrm>
            <a:off x="5715008" y="1285860"/>
            <a:ext cx="2729368" cy="2786082"/>
          </a:xfrm>
          <a:prstGeom prst="rect">
            <a:avLst/>
          </a:prstGeom>
          <a:noFill/>
        </p:spPr>
      </p:pic>
      <p:pic>
        <p:nvPicPr>
          <p:cNvPr id="5126" name="Picture 6" descr="http://www.medeffect.ru/pic/atlderm_029.jpg"/>
          <p:cNvPicPr>
            <a:picLocks noChangeAspect="1" noChangeArrowheads="1"/>
          </p:cNvPicPr>
          <p:nvPr/>
        </p:nvPicPr>
        <p:blipFill>
          <a:blip r:embed="rId4"/>
          <a:srcRect/>
          <a:stretch>
            <a:fillRect/>
          </a:stretch>
        </p:blipFill>
        <p:spPr bwMode="auto">
          <a:xfrm>
            <a:off x="3357554" y="3500438"/>
            <a:ext cx="2381250" cy="26193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pPr algn="ctr"/>
            <a:r>
              <a:rPr lang="lv-LV" dirty="0" smtClean="0"/>
              <a:t>Paldies par uzmanību!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010336804">
  <a:themeElements>
    <a:clrScheme name="my_p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y_p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_p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_p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_p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_p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_p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_p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_p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_p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_p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_p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_p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_p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2358F0-AC75-4277-B99C-235DD05859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TS010336804</Template>
  <TotalTime>105</TotalTime>
  <Words>473</Words>
  <Application>Microsoft Office PowerPoint</Application>
  <PresentationFormat>On-screen Show (4:3)</PresentationFormat>
  <Paragraphs>53</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Times New Roman</vt:lpstr>
      <vt:lpstr>TS010336804</vt:lpstr>
      <vt:lpstr>Ādas slimības un alerģijas</vt:lpstr>
      <vt:lpstr>Āda </vt:lpstr>
      <vt:lpstr>Āda un psihosomatika</vt:lpstr>
      <vt:lpstr>Ādas reakcijas</vt:lpstr>
      <vt:lpstr>Psihodermatoloģija </vt:lpstr>
      <vt:lpstr>Stress un ādas reakcijas</vt:lpstr>
      <vt:lpstr>Slimīgās izpausmes</vt:lpstr>
      <vt:lpstr>Depresija un ādas reakcijas</vt:lpstr>
      <vt:lpstr>Nepilnvērtības izjūta</vt:lpstr>
      <vt:lpstr>Palīdzība un atbalsts</vt:lpstr>
      <vt:lpstr>Nesaskatītās sakarības</vt:lpstr>
      <vt:lpstr>Nātrene </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Pie</dc:title>
  <dc:creator>admin</dc:creator>
  <cp:keywords/>
  <cp:lastModifiedBy>Regina</cp:lastModifiedBy>
  <cp:revision>16</cp:revision>
  <dcterms:created xsi:type="dcterms:W3CDTF">2013-04-09T18:09:36Z</dcterms:created>
  <dcterms:modified xsi:type="dcterms:W3CDTF">2023-03-29T14:22:36Z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TC103368049990</vt:lpwstr>
  </property>
</Properties>
</file>