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9" r:id="rId3"/>
    <p:sldId id="262" r:id="rId4"/>
    <p:sldId id="263" r:id="rId5"/>
    <p:sldId id="264" r:id="rId6"/>
    <p:sldId id="266" r:id="rId7"/>
    <p:sldId id="265" r:id="rId8"/>
    <p:sldId id="268" r:id="rId9"/>
    <p:sldId id="269" r:id="rId10"/>
    <p:sldId id="271" r:id="rId11"/>
    <p:sldId id="267" r:id="rId12"/>
    <p:sldId id="270" r:id="rId13"/>
    <p:sldId id="272" r:id="rId14"/>
    <p:sldId id="274" r:id="rId15"/>
    <p:sldId id="275" r:id="rId16"/>
    <p:sldId id="276" r:id="rId17"/>
    <p:sldId id="273" r:id="rId18"/>
    <p:sldId id="26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59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15816" y="2996952"/>
            <a:ext cx="7772400" cy="1470025"/>
          </a:xfrm>
        </p:spPr>
        <p:txBody>
          <a:bodyPr/>
          <a:lstStyle>
            <a:lvl1pPr>
              <a:defRPr>
                <a:solidFill>
                  <a:schemeClr val="bg1"/>
                </a:solidFill>
              </a:defRPr>
            </a:lvl1pPr>
          </a:lstStyle>
          <a:p>
            <a:r>
              <a:rPr lang="ru-RU" smtClean="0"/>
              <a:t>Образец заголовка</a:t>
            </a:r>
            <a:endParaRPr lang="en-US"/>
          </a:p>
        </p:txBody>
      </p:sp>
      <p:sp>
        <p:nvSpPr>
          <p:cNvPr id="3" name="Подзаголовок 2"/>
          <p:cNvSpPr>
            <a:spLocks noGrp="1"/>
          </p:cNvSpPr>
          <p:nvPr>
            <p:ph type="subTitle" idx="1"/>
          </p:nvPr>
        </p:nvSpPr>
        <p:spPr>
          <a:xfrm>
            <a:off x="2915816" y="4437112"/>
            <a:ext cx="6400800" cy="1752600"/>
          </a:xfrm>
        </p:spPr>
        <p:txBody>
          <a:bodyPr/>
          <a:lstStyle>
            <a:lvl1pPr marL="0" indent="0" algn="ctr">
              <a:buNone/>
              <a:defRPr>
                <a:solidFill>
                  <a:schemeClr val="bg1">
                    <a:lumMod val="95000"/>
                  </a:schemeClr>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3FD2A63A-85E9-4C09-84B1-6F11B8A2D08B}" type="datetimeFigureOut">
              <a:rPr lang="en-US" smtClean="0"/>
              <a:pPr/>
              <a:t>3/29/2023</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FD2A63A-85E9-4C09-84B1-6F11B8A2D08B}" type="datetimeFigureOut">
              <a:rPr lang="en-US" smtClean="0"/>
              <a:pPr/>
              <a:t>3/29/2023</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274638"/>
            <a:ext cx="7067128" cy="1143000"/>
          </a:xfrm>
        </p:spPr>
        <p:txBody>
          <a:bodyPr/>
          <a:lstStyle/>
          <a:p>
            <a:r>
              <a:rPr lang="ru-RU" smtClean="0"/>
              <a:t>Образец заголовка</a:t>
            </a:r>
            <a:endParaRPr lang="en-US"/>
          </a:p>
        </p:txBody>
      </p:sp>
      <p:sp>
        <p:nvSpPr>
          <p:cNvPr id="3" name="Содержимое 2"/>
          <p:cNvSpPr>
            <a:spLocks noGrp="1"/>
          </p:cNvSpPr>
          <p:nvPr>
            <p:ph idx="1"/>
          </p:nvPr>
        </p:nvSpPr>
        <p:spPr>
          <a:xfrm>
            <a:off x="1691680" y="1600200"/>
            <a:ext cx="699512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FD2A63A-85E9-4C09-84B1-6F11B8A2D08B}" type="datetimeFigureOut">
              <a:rPr lang="en-US" smtClean="0"/>
              <a:pPr/>
              <a:t>3/29/2023</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FD2A63A-85E9-4C09-84B1-6F11B8A2D08B}" type="datetimeFigureOut">
              <a:rPr lang="en-US" smtClean="0"/>
              <a:pPr/>
              <a:t>3/29/2023</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3FD2A63A-85E9-4C09-84B1-6F11B8A2D08B}" type="datetimeFigureOut">
              <a:rPr lang="en-US" smtClean="0"/>
              <a:pPr/>
              <a:t>3/29/2023</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3FD2A63A-85E9-4C09-84B1-6F11B8A2D08B}" type="datetimeFigureOut">
              <a:rPr lang="en-US" smtClean="0"/>
              <a:pPr/>
              <a:t>3/29/2023</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3FD2A63A-85E9-4C09-84B1-6F11B8A2D08B}" type="datetimeFigureOut">
              <a:rPr lang="en-US" smtClean="0"/>
              <a:pPr/>
              <a:t>3/29/2023</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FD2A63A-85E9-4C09-84B1-6F11B8A2D08B}" type="datetimeFigureOut">
              <a:rPr lang="en-US" smtClean="0"/>
              <a:pPr/>
              <a:t>3/29/2023</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FD2A63A-85E9-4C09-84B1-6F11B8A2D08B}" type="datetimeFigureOut">
              <a:rPr lang="en-US" smtClean="0"/>
              <a:pPr/>
              <a:t>3/29/2023</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FD2A63A-85E9-4C09-84B1-6F11B8A2D08B}" type="datetimeFigureOut">
              <a:rPr lang="en-US" smtClean="0"/>
              <a:pPr/>
              <a:t>3/29/2023</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FD2A63A-85E9-4C09-84B1-6F11B8A2D08B}" type="datetimeFigureOut">
              <a:rPr lang="en-US" smtClean="0"/>
              <a:pPr/>
              <a:t>3/29/2023</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FD2A63A-85E9-4C09-84B1-6F11B8A2D08B}" type="datetimeFigureOut">
              <a:rPr lang="en-US" smtClean="0"/>
              <a:pPr/>
              <a:t>3/29/2023</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8D45ADE-BA57-485C-82B3-8E84A2CFF1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D2A63A-85E9-4C09-84B1-6F11B8A2D08B}" type="datetimeFigureOut">
              <a:rPr lang="en-US" smtClean="0"/>
              <a:pPr/>
              <a:t>3/29/2023</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45ADE-BA57-485C-82B3-8E84A2CFF1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483768" y="2996952"/>
            <a:ext cx="6228184" cy="1470025"/>
          </a:xfrm>
        </p:spPr>
        <p:txBody>
          <a:bodyPr>
            <a:normAutofit/>
          </a:bodyPr>
          <a:lstStyle/>
          <a:p>
            <a:pPr algn="r"/>
            <a:r>
              <a:rPr lang="lv-LV" sz="3200" dirty="0" smtClean="0">
                <a:solidFill>
                  <a:schemeClr val="bg1">
                    <a:lumMod val="95000"/>
                  </a:schemeClr>
                </a:solidFill>
                <a:latin typeface="Futura Md BT" pitchFamily="34" charset="0"/>
              </a:rPr>
              <a:t>Profesionālās ādas saslimšanas</a:t>
            </a:r>
            <a:endParaRPr lang="en-US" sz="3200" dirty="0">
              <a:solidFill>
                <a:schemeClr val="bg1">
                  <a:lumMod val="95000"/>
                </a:schemeClr>
              </a:solidFill>
              <a:latin typeface="Futura Md BT" pitchFamily="34" charset="0"/>
            </a:endParaRPr>
          </a:p>
        </p:txBody>
      </p:sp>
      <p:sp>
        <p:nvSpPr>
          <p:cNvPr id="5" name="Подзаголовок 4"/>
          <p:cNvSpPr>
            <a:spLocks noGrp="1"/>
          </p:cNvSpPr>
          <p:nvPr>
            <p:ph type="subTitle" idx="1"/>
          </p:nvPr>
        </p:nvSpPr>
        <p:spPr>
          <a:xfrm>
            <a:off x="5839544" y="4466976"/>
            <a:ext cx="2872408" cy="546199"/>
          </a:xfrm>
        </p:spPr>
        <p:txBody>
          <a:bodyPr>
            <a:normAutofit/>
          </a:bodyPr>
          <a:lstStyle/>
          <a:p>
            <a:pPr algn="r"/>
            <a:r>
              <a:rPr lang="lv-LV" sz="2400" dirty="0" smtClean="0">
                <a:solidFill>
                  <a:schemeClr val="bg1">
                    <a:lumMod val="85000"/>
                  </a:schemeClr>
                </a:solidFill>
                <a:latin typeface="Futura Md BT" pitchFamily="34" charset="0"/>
              </a:rPr>
              <a:t>Regīna Borneo</a:t>
            </a:r>
            <a:endParaRPr lang="en-US" sz="2400" dirty="0">
              <a:solidFill>
                <a:schemeClr val="bg1">
                  <a:lumMod val="85000"/>
                </a:schemeClr>
              </a:solidFill>
              <a:latin typeface="Futura Md B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27168" cy="1143000"/>
          </a:xfrm>
        </p:spPr>
        <p:txBody>
          <a:bodyPr>
            <a:normAutofit/>
          </a:bodyPr>
          <a:lstStyle/>
          <a:p>
            <a:r>
              <a:rPr lang="lv-LV" sz="5400" dirty="0" smtClean="0">
                <a:solidFill>
                  <a:schemeClr val="bg1">
                    <a:lumMod val="95000"/>
                  </a:schemeClr>
                </a:solidFill>
                <a:latin typeface="Futura Md BT" pitchFamily="34" charset="0"/>
              </a:rPr>
              <a:t>Dermatīti </a:t>
            </a:r>
            <a:endParaRPr lang="en-US" sz="5400" dirty="0">
              <a:solidFill>
                <a:schemeClr val="bg1">
                  <a:lumMod val="95000"/>
                </a:schemeClr>
              </a:solidFill>
              <a:latin typeface="Futura Md BT" pitchFamily="34" charset="0"/>
            </a:endParaRPr>
          </a:p>
        </p:txBody>
      </p:sp>
      <p:sp>
        <p:nvSpPr>
          <p:cNvPr id="3" name="Содержимое 2"/>
          <p:cNvSpPr>
            <a:spLocks noGrp="1"/>
          </p:cNvSpPr>
          <p:nvPr>
            <p:ph idx="1"/>
          </p:nvPr>
        </p:nvSpPr>
        <p:spPr>
          <a:xfrm>
            <a:off x="107504" y="1417638"/>
            <a:ext cx="8928992" cy="5179714"/>
          </a:xfrm>
        </p:spPr>
        <p:txBody>
          <a:bodyPr>
            <a:normAutofit fontScale="92500" lnSpcReduction="10000"/>
          </a:bodyPr>
          <a:lstStyle/>
          <a:p>
            <a:r>
              <a:rPr lang="lv-LV" sz="3500" dirty="0">
                <a:latin typeface="Times New Roman" panose="02020603050405020304" pitchFamily="18" charset="0"/>
                <a:cs typeface="Times New Roman" panose="02020603050405020304" pitchFamily="18" charset="0"/>
              </a:rPr>
              <a:t>Dermatīts ir ādas slimība, </a:t>
            </a:r>
            <a:r>
              <a:rPr lang="lv-LV" sz="3500" dirty="0" smtClean="0">
                <a:latin typeface="Times New Roman" panose="02020603050405020304" pitchFamily="18" charset="0"/>
                <a:cs typeface="Times New Roman" panose="02020603050405020304" pitchFamily="18" charset="0"/>
              </a:rPr>
              <a:t>kas parasti sākas </a:t>
            </a:r>
            <a:r>
              <a:rPr lang="lv-LV" sz="3500" dirty="0">
                <a:latin typeface="Times New Roman" panose="02020603050405020304" pitchFamily="18" charset="0"/>
                <a:cs typeface="Times New Roman" panose="02020603050405020304" pitchFamily="18" charset="0"/>
              </a:rPr>
              <a:t>ar </a:t>
            </a:r>
            <a:r>
              <a:rPr lang="lv-LV" sz="3500" dirty="0" smtClean="0">
                <a:latin typeface="Times New Roman" panose="02020603050405020304" pitchFamily="18" charset="0"/>
                <a:cs typeface="Times New Roman" panose="02020603050405020304" pitchFamily="18" charset="0"/>
              </a:rPr>
              <a:t>simptomiem skartajā vietā – iekaisumu, apsārtumu, pietūkumu. Var būt arī čulgas</a:t>
            </a:r>
            <a:r>
              <a:rPr lang="lv-LV" sz="3500" dirty="0">
                <a:latin typeface="Times New Roman" panose="02020603050405020304" pitchFamily="18" charset="0"/>
                <a:cs typeface="Times New Roman" panose="02020603050405020304" pitchFamily="18" charset="0"/>
              </a:rPr>
              <a:t>, </a:t>
            </a:r>
            <a:r>
              <a:rPr lang="lv-LV" sz="3500" dirty="0" smtClean="0">
                <a:latin typeface="Times New Roman" panose="02020603050405020304" pitchFamily="18" charset="0"/>
                <a:cs typeface="Times New Roman" panose="02020603050405020304" pitchFamily="18" charset="0"/>
              </a:rPr>
              <a:t>kurām pārplīstot veidojas čūlas.</a:t>
            </a:r>
          </a:p>
          <a:p>
            <a:r>
              <a:rPr lang="lv-LV" sz="3500" dirty="0" smtClean="0">
                <a:latin typeface="Times New Roman" panose="02020603050405020304" pitchFamily="18" charset="0"/>
                <a:cs typeface="Times New Roman" panose="02020603050405020304" pitchFamily="18" charset="0"/>
              </a:rPr>
              <a:t>Pēc </a:t>
            </a:r>
            <a:r>
              <a:rPr lang="lv-LV" sz="3500" dirty="0">
                <a:latin typeface="Times New Roman" panose="02020603050405020304" pitchFamily="18" charset="0"/>
                <a:cs typeface="Times New Roman" panose="02020603050405020304" pitchFamily="18" charset="0"/>
              </a:rPr>
              <a:t>kontakta ar ādas kairinātājiem dermatīts var rasties jebkurā ķermeņa </a:t>
            </a:r>
            <a:r>
              <a:rPr lang="lv-LV" sz="3500" dirty="0" smtClean="0">
                <a:latin typeface="Times New Roman" panose="02020603050405020304" pitchFamily="18" charset="0"/>
                <a:cs typeface="Times New Roman" panose="02020603050405020304" pitchFamily="18" charset="0"/>
              </a:rPr>
              <a:t>daļā, bet visbiežāk tas skar plaukstas un rokas.</a:t>
            </a:r>
          </a:p>
          <a:p>
            <a:r>
              <a:rPr lang="lv-LV" sz="3500" dirty="0">
                <a:latin typeface="Times New Roman" panose="02020603050405020304" pitchFamily="18" charset="0"/>
                <a:cs typeface="Times New Roman" panose="02020603050405020304" pitchFamily="18" charset="0"/>
              </a:rPr>
              <a:t>Dermatīta izcelsmē liela nozīme ir ādas jutīgumam, kas atkarīgs no dzimuma, vecuma, iedzimtām anatomiskām un fizioloģiskām īpatnībām, kā arī kairinātāja iedarbības vietās. </a:t>
            </a:r>
          </a:p>
          <a:p>
            <a:endParaRPr lang="lv-LV" sz="33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355160" cy="1143000"/>
          </a:xfrm>
        </p:spPr>
        <p:txBody>
          <a:bodyPr>
            <a:normAutofit/>
          </a:bodyPr>
          <a:lstStyle/>
          <a:p>
            <a:r>
              <a:rPr lang="lv-LV" sz="5400" dirty="0" smtClean="0">
                <a:solidFill>
                  <a:schemeClr val="bg1">
                    <a:lumMod val="95000"/>
                  </a:schemeClr>
                </a:solidFill>
                <a:latin typeface="Futura Md BT" pitchFamily="34" charset="0"/>
              </a:rPr>
              <a:t>Dermatītu veidi </a:t>
            </a:r>
            <a:endParaRPr lang="en-US" sz="5400" dirty="0">
              <a:solidFill>
                <a:schemeClr val="bg1">
                  <a:lumMod val="95000"/>
                </a:schemeClr>
              </a:solidFill>
              <a:latin typeface="Futura Md BT" pitchFamily="34" charset="0"/>
            </a:endParaRPr>
          </a:p>
        </p:txBody>
      </p:sp>
      <p:sp>
        <p:nvSpPr>
          <p:cNvPr id="3" name="Содержимое 2"/>
          <p:cNvSpPr>
            <a:spLocks noGrp="1"/>
          </p:cNvSpPr>
          <p:nvPr>
            <p:ph idx="1"/>
          </p:nvPr>
        </p:nvSpPr>
        <p:spPr>
          <a:xfrm>
            <a:off x="179512" y="1428191"/>
            <a:ext cx="8856984" cy="5313177"/>
          </a:xfrm>
        </p:spPr>
        <p:txBody>
          <a:bodyPr>
            <a:normAutofit lnSpcReduction="10000"/>
          </a:bodyPr>
          <a:lstStyle/>
          <a:p>
            <a:pPr marL="0" indent="0">
              <a:buNone/>
            </a:pPr>
            <a:r>
              <a:rPr lang="lv-LV" sz="2800" dirty="0">
                <a:latin typeface="Times New Roman" panose="02020603050405020304" pitchFamily="18" charset="0"/>
                <a:cs typeface="Times New Roman" panose="02020603050405020304" pitchFamily="18" charset="0"/>
              </a:rPr>
              <a:t>Ir divi galvenie </a:t>
            </a:r>
            <a:r>
              <a:rPr lang="lv-LV" sz="2800" dirty="0" smtClean="0">
                <a:latin typeface="Times New Roman" panose="02020603050405020304" pitchFamily="18" charset="0"/>
                <a:cs typeface="Times New Roman" panose="02020603050405020304" pitchFamily="18" charset="0"/>
              </a:rPr>
              <a:t>dermatītu veidi</a:t>
            </a:r>
            <a:r>
              <a:rPr lang="lv-LV" sz="2800" dirty="0">
                <a:latin typeface="Times New Roman" panose="02020603050405020304" pitchFamily="18" charset="0"/>
                <a:cs typeface="Times New Roman" panose="02020603050405020304" pitchFamily="18" charset="0"/>
              </a:rPr>
              <a:t>: </a:t>
            </a:r>
            <a:endParaRPr lang="lv-LV" sz="2800" dirty="0" smtClean="0">
              <a:latin typeface="Times New Roman" panose="02020603050405020304" pitchFamily="18" charset="0"/>
              <a:cs typeface="Times New Roman" panose="02020603050405020304" pitchFamily="18" charset="0"/>
            </a:endParaRPr>
          </a:p>
          <a:p>
            <a:r>
              <a:rPr lang="lv-LV" sz="2800" i="1" dirty="0" smtClean="0">
                <a:latin typeface="Times New Roman" panose="02020603050405020304" pitchFamily="18" charset="0"/>
                <a:cs typeface="Times New Roman" panose="02020603050405020304" pitchFamily="18" charset="0"/>
              </a:rPr>
              <a:t>kairinošs </a:t>
            </a:r>
            <a:r>
              <a:rPr lang="lv-LV" sz="2800" i="1" dirty="0">
                <a:latin typeface="Times New Roman" panose="02020603050405020304" pitchFamily="18" charset="0"/>
                <a:cs typeface="Times New Roman" panose="02020603050405020304" pitchFamily="18" charset="0"/>
              </a:rPr>
              <a:t>kontaktdermatīts:</a:t>
            </a:r>
            <a:r>
              <a:rPr lang="lv-LV" sz="2800" dirty="0">
                <a:latin typeface="Times New Roman" panose="02020603050405020304" pitchFamily="18" charset="0"/>
                <a:cs typeface="Times New Roman" panose="02020603050405020304" pitchFamily="18" charset="0"/>
              </a:rPr>
              <a:t> tas var rasties pavisam drīz pēc saskares ar spēcīgu kairinātāju vai ilgākā laikā, ja notiek atkārtota saskare ar vājākiem kairinātājiem. Kairinātāji var būt ķīmiski, bioloģiski, mehāniski vai fiziski. Arī atkārtota un ilgstoša saskare ar ūdeni </a:t>
            </a:r>
            <a:r>
              <a:rPr lang="lv-LV" sz="2800" dirty="0" smtClean="0">
                <a:latin typeface="Times New Roman" panose="02020603050405020304" pitchFamily="18" charset="0"/>
                <a:cs typeface="Times New Roman" panose="02020603050405020304" pitchFamily="18" charset="0"/>
              </a:rPr>
              <a:t>var </a:t>
            </a:r>
            <a:r>
              <a:rPr lang="lv-LV" sz="2800" dirty="0">
                <a:latin typeface="Times New Roman" panose="02020603050405020304" pitchFamily="18" charset="0"/>
                <a:cs typeface="Times New Roman" panose="02020603050405020304" pitchFamily="18" charset="0"/>
              </a:rPr>
              <a:t>izraisīt kairinošu dermatītu;</a:t>
            </a:r>
          </a:p>
          <a:p>
            <a:r>
              <a:rPr lang="lv-LV" sz="2800" i="1" dirty="0">
                <a:latin typeface="Times New Roman" panose="02020603050405020304" pitchFamily="18" charset="0"/>
                <a:cs typeface="Times New Roman" panose="02020603050405020304" pitchFamily="18" charset="0"/>
              </a:rPr>
              <a:t>alerģisks kontaktdermatīts:</a:t>
            </a:r>
            <a:r>
              <a:rPr lang="lv-LV" sz="2800" dirty="0">
                <a:latin typeface="Times New Roman" panose="02020603050405020304" pitchFamily="18" charset="0"/>
                <a:cs typeface="Times New Roman" panose="02020603050405020304" pitchFamily="18" charset="0"/>
              </a:rPr>
              <a:t> tas var rasties, ja izveidojas alerģija pret kādu vielu. Ja </a:t>
            </a:r>
            <a:r>
              <a:rPr lang="lv-LV" sz="2800" dirty="0" smtClean="0">
                <a:latin typeface="Times New Roman" panose="02020603050405020304" pitchFamily="18" charset="0"/>
                <a:cs typeface="Times New Roman" panose="02020603050405020304" pitchFamily="18" charset="0"/>
              </a:rPr>
              <a:t>ir </a:t>
            </a:r>
            <a:r>
              <a:rPr lang="lv-LV" sz="2800" dirty="0">
                <a:latin typeface="Times New Roman" panose="02020603050405020304" pitchFamily="18" charset="0"/>
                <a:cs typeface="Times New Roman" panose="02020603050405020304" pitchFamily="18" charset="0"/>
              </a:rPr>
              <a:t>parādījusies alerģiska reakcija, tā, visticamāk, būs paliekoša un </a:t>
            </a:r>
            <a:r>
              <a:rPr lang="lv-LV" sz="2800" dirty="0" smtClean="0">
                <a:latin typeface="Times New Roman" panose="02020603050405020304" pitchFamily="18" charset="0"/>
                <a:cs typeface="Times New Roman" panose="02020603050405020304" pitchFamily="18" charset="0"/>
              </a:rPr>
              <a:t>atkārtota </a:t>
            </a:r>
            <a:r>
              <a:rPr lang="lv-LV" sz="2800" dirty="0">
                <a:latin typeface="Times New Roman" panose="02020603050405020304" pitchFamily="18" charset="0"/>
                <a:cs typeface="Times New Roman" panose="02020603050405020304" pitchFamily="18" charset="0"/>
              </a:rPr>
              <a:t>ādas saskare ar attiecīgo vielu izraisīs alerģisku kontaktdermatītu. </a:t>
            </a:r>
          </a:p>
          <a:p>
            <a:endParaRPr lang="en-US" sz="2400" dirty="0">
              <a:latin typeface="Futura Md BT"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686800" cy="1143000"/>
          </a:xfrm>
        </p:spPr>
        <p:txBody>
          <a:bodyPr>
            <a:normAutofit/>
          </a:bodyPr>
          <a:lstStyle/>
          <a:p>
            <a:r>
              <a:rPr lang="lv-LV" sz="4800" dirty="0" smtClean="0">
                <a:solidFill>
                  <a:schemeClr val="bg1">
                    <a:lumMod val="95000"/>
                  </a:schemeClr>
                </a:solidFill>
                <a:latin typeface="Futura Md BT" pitchFamily="34" charset="0"/>
              </a:rPr>
              <a:t>Dermatītu raksturojums</a:t>
            </a:r>
            <a:endParaRPr lang="en-US" sz="4800" dirty="0">
              <a:solidFill>
                <a:schemeClr val="bg1">
                  <a:lumMod val="95000"/>
                </a:schemeClr>
              </a:solidFill>
              <a:latin typeface="Futura Md BT" pitchFamily="34" charset="0"/>
            </a:endParaRPr>
          </a:p>
        </p:txBody>
      </p:sp>
      <p:sp>
        <p:nvSpPr>
          <p:cNvPr id="3" name="Содержимое 2"/>
          <p:cNvSpPr>
            <a:spLocks noGrp="1"/>
          </p:cNvSpPr>
          <p:nvPr>
            <p:ph idx="1"/>
          </p:nvPr>
        </p:nvSpPr>
        <p:spPr>
          <a:xfrm>
            <a:off x="107504" y="1417638"/>
            <a:ext cx="9036496" cy="4708525"/>
          </a:xfrm>
        </p:spPr>
        <p:txBody>
          <a:bodyPr>
            <a:noAutofit/>
          </a:bodyPr>
          <a:lstStyle/>
          <a:p>
            <a:r>
              <a:rPr lang="lv-LV" dirty="0" smtClean="0">
                <a:latin typeface="Times New Roman" panose="02020603050405020304" pitchFamily="18" charset="0"/>
                <a:cs typeface="Times New Roman" panose="02020603050405020304" pitchFamily="18" charset="0"/>
              </a:rPr>
              <a:t>Atkarībā </a:t>
            </a:r>
            <a:r>
              <a:rPr lang="lv-LV" dirty="0">
                <a:latin typeface="Times New Roman" panose="02020603050405020304" pitchFamily="18" charset="0"/>
                <a:cs typeface="Times New Roman" panose="02020603050405020304" pitchFamily="18" charset="0"/>
              </a:rPr>
              <a:t>no </a:t>
            </a:r>
            <a:r>
              <a:rPr lang="lv-LV" dirty="0" smtClean="0">
                <a:latin typeface="Times New Roman" panose="02020603050405020304" pitchFamily="18" charset="0"/>
                <a:cs typeface="Times New Roman" panose="02020603050405020304" pitchFamily="18" charset="0"/>
              </a:rPr>
              <a:t>kairinātāja </a:t>
            </a:r>
            <a:r>
              <a:rPr lang="lv-LV" dirty="0">
                <a:latin typeface="Times New Roman" panose="02020603050405020304" pitchFamily="18" charset="0"/>
                <a:cs typeface="Times New Roman" panose="02020603050405020304" pitchFamily="18" charset="0"/>
              </a:rPr>
              <a:t>koncentrācijas un iedarbības ilguma dermatīts var </a:t>
            </a:r>
            <a:r>
              <a:rPr lang="lv-LV" dirty="0" smtClean="0">
                <a:latin typeface="Times New Roman" panose="02020603050405020304" pitchFamily="18" charset="0"/>
                <a:cs typeface="Times New Roman" panose="02020603050405020304" pitchFamily="18" charset="0"/>
              </a:rPr>
              <a:t>būt:</a:t>
            </a:r>
          </a:p>
          <a:p>
            <a:r>
              <a:rPr lang="lv-LV" dirty="0" smtClean="0">
                <a:latin typeface="Times New Roman" panose="02020603050405020304" pitchFamily="18" charset="0"/>
                <a:cs typeface="Times New Roman" panose="02020603050405020304" pitchFamily="18" charset="0"/>
              </a:rPr>
              <a:t>akūts </a:t>
            </a:r>
            <a:r>
              <a:rPr lang="lv-LV" dirty="0">
                <a:latin typeface="Times New Roman" panose="02020603050405020304" pitchFamily="18" charset="0"/>
                <a:cs typeface="Times New Roman" panose="02020603050405020304" pitchFamily="18" charset="0"/>
              </a:rPr>
              <a:t>(ilgst no dažām dienām līdz dažām nedēļām), ar apsārtumu, tūsku, pūšļiem, audu atmirumu bojātajā </a:t>
            </a:r>
            <a:r>
              <a:rPr lang="lv-LV" dirty="0" smtClean="0">
                <a:latin typeface="Times New Roman" panose="02020603050405020304" pitchFamily="18" charset="0"/>
                <a:cs typeface="Times New Roman" panose="02020603050405020304" pitchFamily="18" charset="0"/>
              </a:rPr>
              <a:t>vietā;</a:t>
            </a:r>
          </a:p>
          <a:p>
            <a:r>
              <a:rPr lang="lv-LV" dirty="0" smtClean="0">
                <a:latin typeface="Times New Roman" panose="02020603050405020304" pitchFamily="18" charset="0"/>
                <a:cs typeface="Times New Roman" panose="02020603050405020304" pitchFamily="18" charset="0"/>
              </a:rPr>
              <a:t>hronisks </a:t>
            </a:r>
            <a:r>
              <a:rPr lang="lv-LV" dirty="0">
                <a:latin typeface="Times New Roman" panose="02020603050405020304" pitchFamily="18" charset="0"/>
                <a:cs typeface="Times New Roman" panose="02020603050405020304" pitchFamily="18" charset="0"/>
              </a:rPr>
              <a:t>(ilgst mēnešus, pat gadus), saistīts ar ādas sabiezējumu, sacietējumu, raupjumu, lobīšanos, plaisām. Ir nieze un dedzinoša sajūta.</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Mehāniskie dermatīti </a:t>
            </a:r>
            <a:endParaRPr lang="lv-LV" dirty="0"/>
          </a:p>
        </p:txBody>
      </p:sp>
      <p:sp>
        <p:nvSpPr>
          <p:cNvPr id="3" name="Content Placeholder 2"/>
          <p:cNvSpPr>
            <a:spLocks noGrp="1"/>
          </p:cNvSpPr>
          <p:nvPr>
            <p:ph idx="1"/>
          </p:nvPr>
        </p:nvSpPr>
        <p:spPr/>
        <p:txBody>
          <a:bodyPr>
            <a:normAutofit/>
          </a:bodyPr>
          <a:lstStyle/>
          <a:p>
            <a:r>
              <a:rPr lang="lv-LV" dirty="0">
                <a:latin typeface="Times New Roman" panose="02020603050405020304" pitchFamily="18" charset="0"/>
                <a:cs typeface="Times New Roman" panose="02020603050405020304" pitchFamily="18" charset="0"/>
              </a:rPr>
              <a:t>Mehāniska iedarbība (berze, spiediens, nobrāzums, ievainojums) var radīt akūtu dermatītu </a:t>
            </a:r>
            <a:r>
              <a:rPr lang="lv-LV" dirty="0" smtClean="0">
                <a:latin typeface="Times New Roman" panose="02020603050405020304" pitchFamily="18" charset="0"/>
                <a:cs typeface="Times New Roman" panose="02020603050405020304" pitchFamily="18" charset="0"/>
              </a:rPr>
              <a:t>vai, ja ir ilgstoša iedarbība, </a:t>
            </a:r>
            <a:r>
              <a:rPr lang="lv-LV" dirty="0">
                <a:latin typeface="Times New Roman" panose="02020603050405020304" pitchFamily="18" charset="0"/>
                <a:cs typeface="Times New Roman" panose="02020603050405020304" pitchFamily="18" charset="0"/>
              </a:rPr>
              <a:t>ādas aizsargreakciju - stipru ādas raga kārtas sabiezējumu (varžacis, tipiski sabiezējumi uz plaukstām). </a:t>
            </a:r>
          </a:p>
        </p:txBody>
      </p:sp>
    </p:spTree>
    <p:extLst>
      <p:ext uri="{BB962C8B-B14F-4D97-AF65-F5344CB8AC3E}">
        <p14:creationId xmlns:p14="http://schemas.microsoft.com/office/powerpoint/2010/main" val="547860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Fizikālie dermatīti</a:t>
            </a:r>
            <a:endParaRPr lang="lv-LV" dirty="0"/>
          </a:p>
        </p:txBody>
      </p:sp>
      <p:sp>
        <p:nvSpPr>
          <p:cNvPr id="3" name="Content Placeholder 2"/>
          <p:cNvSpPr>
            <a:spLocks noGrp="1"/>
          </p:cNvSpPr>
          <p:nvPr>
            <p:ph idx="1"/>
          </p:nvPr>
        </p:nvSpPr>
        <p:spPr/>
        <p:txBody>
          <a:bodyPr/>
          <a:lstStyle/>
          <a:p>
            <a:r>
              <a:rPr lang="lv-LV" dirty="0">
                <a:latin typeface="Times New Roman" panose="02020603050405020304" pitchFamily="18" charset="0"/>
                <a:cs typeface="Times New Roman" panose="02020603050405020304" pitchFamily="18" charset="0"/>
              </a:rPr>
              <a:t>Fizikālu faktoru izraisītie dermatīti ir apsaldējums un apdegums, saules dermatīts, jonizējošā starojuma, elektrības un zibens radītie bojājumi ādā</a:t>
            </a:r>
            <a:r>
              <a:rPr lang="lv-LV" dirty="0" smtClean="0">
                <a:latin typeface="Times New Roman" panose="02020603050405020304" pitchFamily="18" charset="0"/>
                <a:cs typeface="Times New Roman" panose="02020603050405020304" pitchFamily="18" charset="0"/>
              </a:rPr>
              <a:t>.</a:t>
            </a:r>
          </a:p>
          <a:p>
            <a:r>
              <a:rPr lang="lv-LV" dirty="0" smtClean="0">
                <a:latin typeface="Times New Roman" panose="02020603050405020304" pitchFamily="18" charset="0"/>
                <a:cs typeface="Times New Roman" panose="02020603050405020304" pitchFamily="18" charset="0"/>
              </a:rPr>
              <a:t>Termiskie dermatīti ir 1., 2. un 3</a:t>
            </a:r>
            <a:r>
              <a:rPr lang="lv-LV" baseline="30000" dirty="0" smtClean="0">
                <a:latin typeface="Times New Roman" panose="02020603050405020304" pitchFamily="18" charset="0"/>
                <a:cs typeface="Times New Roman" panose="02020603050405020304" pitchFamily="18" charset="0"/>
              </a:rPr>
              <a:t>a</a:t>
            </a:r>
            <a:r>
              <a:rPr lang="lv-LV" dirty="0" smtClean="0">
                <a:latin typeface="Times New Roman" panose="02020603050405020304" pitchFamily="18" charset="0"/>
                <a:cs typeface="Times New Roman" panose="02020603050405020304" pitchFamily="18" charset="0"/>
              </a:rPr>
              <a:t> pakāpes apdegumi.</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0652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Ķīmiskie dermatīti</a:t>
            </a:r>
            <a:endParaRPr lang="lv-LV" dirty="0"/>
          </a:p>
        </p:txBody>
      </p:sp>
      <p:sp>
        <p:nvSpPr>
          <p:cNvPr id="3" name="Content Placeholder 2"/>
          <p:cNvSpPr>
            <a:spLocks noGrp="1"/>
          </p:cNvSpPr>
          <p:nvPr>
            <p:ph idx="1"/>
          </p:nvPr>
        </p:nvSpPr>
        <p:spPr/>
        <p:txBody>
          <a:bodyPr/>
          <a:lstStyle/>
          <a:p>
            <a:r>
              <a:rPr lang="lv-LV" dirty="0">
                <a:latin typeface="Times New Roman" panose="02020603050405020304" pitchFamily="18" charset="0"/>
                <a:cs typeface="Times New Roman" panose="02020603050405020304" pitchFamily="18" charset="0"/>
              </a:rPr>
              <a:t>Dermatītu var radīt arī ķīmiski kairinātāji - skābes, sārmi, metālu sāļi, organiski </a:t>
            </a:r>
            <a:r>
              <a:rPr lang="lv-LV" dirty="0" smtClean="0">
                <a:latin typeface="Times New Roman" panose="02020603050405020304" pitchFamily="18" charset="0"/>
                <a:cs typeface="Times New Roman" panose="02020603050405020304" pitchFamily="18" charset="0"/>
              </a:rPr>
              <a:t>šķīdinātāji. </a:t>
            </a:r>
          </a:p>
          <a:p>
            <a:r>
              <a:rPr lang="lv-LV" dirty="0" smtClean="0">
                <a:latin typeface="Times New Roman" panose="02020603050405020304" pitchFamily="18" charset="0"/>
                <a:cs typeface="Times New Roman" panose="02020603050405020304" pitchFamily="18" charset="0"/>
              </a:rPr>
              <a:t>Cilvēkiem </a:t>
            </a:r>
            <a:r>
              <a:rPr lang="lv-LV" dirty="0">
                <a:latin typeface="Times New Roman" panose="02020603050405020304" pitchFamily="18" charset="0"/>
                <a:cs typeface="Times New Roman" panose="02020603050405020304" pitchFamily="18" charset="0"/>
              </a:rPr>
              <a:t>ar palielinātu ādas </a:t>
            </a:r>
            <a:r>
              <a:rPr lang="lv-LV" dirty="0" smtClean="0">
                <a:latin typeface="Times New Roman" panose="02020603050405020304" pitchFamily="18" charset="0"/>
                <a:cs typeface="Times New Roman" panose="02020603050405020304" pitchFamily="18" charset="0"/>
              </a:rPr>
              <a:t>jūtību – sintētiskie mazgāšanas, </a:t>
            </a:r>
            <a:r>
              <a:rPr lang="lv-LV" dirty="0">
                <a:latin typeface="Times New Roman" panose="02020603050405020304" pitchFamily="18" charset="0"/>
                <a:cs typeface="Times New Roman" panose="02020603050405020304" pitchFamily="18" charset="0"/>
              </a:rPr>
              <a:t>tīrīšanas </a:t>
            </a:r>
            <a:r>
              <a:rPr lang="lv-LV" dirty="0" smtClean="0">
                <a:latin typeface="Times New Roman" panose="02020603050405020304" pitchFamily="18" charset="0"/>
                <a:cs typeface="Times New Roman" panose="02020603050405020304" pitchFamily="18" charset="0"/>
              </a:rPr>
              <a:t>līdzekļi un kosmētiskie līdzekļi, kā arī </a:t>
            </a:r>
            <a:r>
              <a:rPr lang="lv-LV" dirty="0">
                <a:latin typeface="Times New Roman" panose="02020603050405020304" pitchFamily="18" charset="0"/>
                <a:cs typeface="Times New Roman" panose="02020603050405020304" pitchFamily="18" charset="0"/>
              </a:rPr>
              <a:t>ārīgi lietoti medikamenti.</a:t>
            </a:r>
          </a:p>
        </p:txBody>
      </p:sp>
    </p:spTree>
    <p:extLst>
      <p:ext uri="{BB962C8B-B14F-4D97-AF65-F5344CB8AC3E}">
        <p14:creationId xmlns:p14="http://schemas.microsoft.com/office/powerpoint/2010/main" val="1940489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Bioloģiskie dermatīti</a:t>
            </a:r>
            <a:endParaRPr lang="lv-LV" dirty="0"/>
          </a:p>
        </p:txBody>
      </p:sp>
      <p:sp>
        <p:nvSpPr>
          <p:cNvPr id="3" name="Content Placeholder 2"/>
          <p:cNvSpPr>
            <a:spLocks noGrp="1"/>
          </p:cNvSpPr>
          <p:nvPr>
            <p:ph idx="1"/>
          </p:nvPr>
        </p:nvSpPr>
        <p:spPr/>
        <p:txBody>
          <a:bodyPr/>
          <a:lstStyle/>
          <a:p>
            <a:r>
              <a:rPr lang="lv-LV" dirty="0">
                <a:latin typeface="Times New Roman" panose="02020603050405020304" pitchFamily="18" charset="0"/>
                <a:cs typeface="Times New Roman" panose="02020603050405020304" pitchFamily="18" charset="0"/>
              </a:rPr>
              <a:t>Bioloģiski kairinātāji var būt augu sula, kukaiņu dzēlumi, dzīvnieku </a:t>
            </a:r>
            <a:r>
              <a:rPr lang="lv-LV" dirty="0" smtClean="0">
                <a:latin typeface="Times New Roman" panose="02020603050405020304" pitchFamily="18" charset="0"/>
                <a:cs typeface="Times New Roman" panose="02020603050405020304" pitchFamily="18" charset="0"/>
              </a:rPr>
              <a:t>kodumi, dzīvnieku spalvas.</a:t>
            </a:r>
            <a:endParaRPr lang="lv-LV" dirty="0">
              <a:latin typeface="Times New Roman" panose="02020603050405020304" pitchFamily="18" charset="0"/>
              <a:cs typeface="Times New Roman" panose="02020603050405020304" pitchFamily="18" charset="0"/>
            </a:endParaRPr>
          </a:p>
          <a:p>
            <a:pPr marL="0" indent="0">
              <a:buNone/>
            </a:pPr>
            <a:endParaRPr lang="lv-LV" dirty="0"/>
          </a:p>
        </p:txBody>
      </p:sp>
    </p:spTree>
    <p:extLst>
      <p:ext uri="{BB962C8B-B14F-4D97-AF65-F5344CB8AC3E}">
        <p14:creationId xmlns:p14="http://schemas.microsoft.com/office/powerpoint/2010/main" val="3555154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Seborejas dermatīts</a:t>
            </a:r>
            <a:endParaRPr lang="lv-LV" dirty="0"/>
          </a:p>
        </p:txBody>
      </p:sp>
      <p:sp>
        <p:nvSpPr>
          <p:cNvPr id="3" name="Content Placeholder 2"/>
          <p:cNvSpPr>
            <a:spLocks noGrp="1"/>
          </p:cNvSpPr>
          <p:nvPr>
            <p:ph idx="1"/>
          </p:nvPr>
        </p:nvSpPr>
        <p:spPr/>
        <p:txBody>
          <a:bodyPr>
            <a:normAutofit lnSpcReduction="10000"/>
          </a:bodyPr>
          <a:lstStyle/>
          <a:p>
            <a:r>
              <a:rPr lang="lv-LV" dirty="0" smtClean="0">
                <a:latin typeface="Times New Roman" panose="02020603050405020304" pitchFamily="18" charset="0"/>
                <a:cs typeface="Times New Roman" panose="02020603050405020304" pitchFamily="18" charset="0"/>
              </a:rPr>
              <a:t>Neārstētas seborejas rezultātā uz kairinātas ādas fona veidojas ādas iekaisums. </a:t>
            </a:r>
          </a:p>
          <a:p>
            <a:r>
              <a:rPr lang="lv-LV" dirty="0" smtClean="0">
                <a:latin typeface="Times New Roman" panose="02020603050405020304" pitchFamily="18" charset="0"/>
                <a:cs typeface="Times New Roman" panose="02020603050405020304" pitchFamily="18" charset="0"/>
              </a:rPr>
              <a:t>Organisms zaudē kontroli pār patogēnās sēnītes augšanu. Sēnīte sašķeļ ādas taukus līdz taukskābēm, kas nepieciešamas to augšanai un provocē ādas iekaisumu. Plus ir ādas nieze pie iekaisuma un ādas lobīšanās.</a:t>
            </a:r>
          </a:p>
          <a:p>
            <a:r>
              <a:rPr lang="lv-LV" dirty="0" smtClean="0">
                <a:latin typeface="Times New Roman" panose="02020603050405020304" pitchFamily="18" charset="0"/>
                <a:cs typeface="Times New Roman" panose="02020603050405020304" pitchFamily="18" charset="0"/>
              </a:rPr>
              <a:t>Galvas matainajā daļa, uzacis, skropstas, bārda, ūsas.</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7431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Seborejas dermatīts</a:t>
            </a:r>
            <a:endParaRPr lang="lv-LV"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975" y="1510524"/>
            <a:ext cx="3761209" cy="4356876"/>
          </a:xfrm>
          <a:prstGeom prst="rect">
            <a:avLst/>
          </a:prstGeom>
        </p:spPr>
      </p:pic>
    </p:spTree>
    <p:extLst>
      <p:ext uri="{BB962C8B-B14F-4D97-AF65-F5344CB8AC3E}">
        <p14:creationId xmlns:p14="http://schemas.microsoft.com/office/powerpoint/2010/main" val="3550595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Alerģiskie dermatīti</a:t>
            </a:r>
            <a:endParaRPr lang="lv-LV" dirty="0"/>
          </a:p>
        </p:txBody>
      </p:sp>
      <p:sp>
        <p:nvSpPr>
          <p:cNvPr id="3" name="Content Placeholder 2"/>
          <p:cNvSpPr>
            <a:spLocks noGrp="1"/>
          </p:cNvSpPr>
          <p:nvPr>
            <p:ph idx="1"/>
          </p:nvPr>
        </p:nvSpPr>
        <p:spPr/>
        <p:txBody>
          <a:bodyPr/>
          <a:lstStyle/>
          <a:p>
            <a:r>
              <a:rPr lang="lv-LV" dirty="0">
                <a:latin typeface="Times New Roman" panose="02020603050405020304" pitchFamily="18" charset="0"/>
                <a:cs typeface="Times New Roman" panose="02020603050405020304" pitchFamily="18" charset="0"/>
              </a:rPr>
              <a:t>Dermatītu, kas rodas cilvēkiem ar palielinātu jutību pret </a:t>
            </a:r>
            <a:r>
              <a:rPr lang="lv-LV" dirty="0" smtClean="0">
                <a:latin typeface="Times New Roman" panose="02020603050405020304" pitchFamily="18" charset="0"/>
                <a:cs typeface="Times New Roman" panose="02020603050405020304" pitchFamily="18" charset="0"/>
              </a:rPr>
              <a:t>kairinātāju, </a:t>
            </a:r>
            <a:r>
              <a:rPr lang="lv-LV" dirty="0">
                <a:latin typeface="Times New Roman" panose="02020603050405020304" pitchFamily="18" charset="0"/>
                <a:cs typeface="Times New Roman" panose="02020603050405020304" pitchFamily="18" charset="0"/>
              </a:rPr>
              <a:t>sauc par alerģisku dermatītu. Tas parasti rodas kontakta ceļā vai kaitīgu arodfaktoru ietekmē un noris ekzēmas veidā</a:t>
            </a:r>
            <a:r>
              <a:rPr lang="lv-LV" dirty="0" smtClean="0">
                <a:latin typeface="Times New Roman" panose="02020603050405020304" pitchFamily="18" charset="0"/>
                <a:cs typeface="Times New Roman" panose="02020603050405020304" pitchFamily="18" charset="0"/>
              </a:rPr>
              <a:t>.</a:t>
            </a:r>
          </a:p>
          <a:p>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3323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4800" dirty="0" smtClean="0">
                <a:solidFill>
                  <a:schemeClr val="bg1"/>
                </a:solidFill>
              </a:rPr>
              <a:t>Ekzēma </a:t>
            </a:r>
            <a:endParaRPr lang="lv-LV" sz="4800" dirty="0">
              <a:solidFill>
                <a:schemeClr val="bg1"/>
              </a:solidFill>
            </a:endParaRPr>
          </a:p>
        </p:txBody>
      </p:sp>
      <p:sp>
        <p:nvSpPr>
          <p:cNvPr id="3" name="Content Placeholder 2"/>
          <p:cNvSpPr>
            <a:spLocks noGrp="1"/>
          </p:cNvSpPr>
          <p:nvPr>
            <p:ph idx="1"/>
          </p:nvPr>
        </p:nvSpPr>
        <p:spPr/>
        <p:txBody>
          <a:bodyPr/>
          <a:lstStyle/>
          <a:p>
            <a:r>
              <a:rPr lang="lv-LV" dirty="0" smtClean="0">
                <a:latin typeface="Times New Roman" panose="02020603050405020304" pitchFamily="18" charset="0"/>
                <a:cs typeface="Times New Roman" panose="02020603050405020304" pitchFamily="18" charset="0"/>
              </a:rPr>
              <a:t>Ekzēma ir hroniska ādas saslimšana.</a:t>
            </a:r>
          </a:p>
          <a:p>
            <a:r>
              <a:rPr lang="lv-LV" dirty="0" smtClean="0">
                <a:latin typeface="Times New Roman" panose="02020603050405020304" pitchFamily="18" charset="0"/>
                <a:cs typeface="Times New Roman" panose="02020603050405020304" pitchFamily="18" charset="0"/>
              </a:rPr>
              <a:t>Ekzēmai ir divu veidu ierosinošie faktori:</a:t>
            </a:r>
          </a:p>
          <a:p>
            <a:pPr marL="0" indent="0">
              <a:buNone/>
            </a:pPr>
            <a:r>
              <a:rPr lang="lv-LV" dirty="0" smtClean="0">
                <a:latin typeface="Times New Roman" panose="02020603050405020304" pitchFamily="18" charset="0"/>
                <a:cs typeface="Times New Roman" panose="02020603050405020304" pitchFamily="18" charset="0"/>
              </a:rPr>
              <a:t>1. Ārējie ir visi tie faktori, kas rada dermatītus. </a:t>
            </a:r>
          </a:p>
          <a:p>
            <a:pPr marL="0" indent="0">
              <a:buNone/>
            </a:pPr>
            <a:r>
              <a:rPr lang="lv-LV" dirty="0" smtClean="0">
                <a:latin typeface="Times New Roman" panose="02020603050405020304" pitchFamily="18" charset="0"/>
                <a:cs typeface="Times New Roman" panose="02020603050405020304" pitchFamily="18" charset="0"/>
              </a:rPr>
              <a:t>2. Iekšējie faktori – stress, neirozes, alerģiskas saslimšanas, pazemināta imunitāte, hroniski infekciju perēkļi, hormonālie traucējumi, kuņģa zarnu trakta saslimšanas un citi iekšķīgi faktori.</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5100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Ekzēma </a:t>
            </a:r>
            <a:endParaRPr lang="lv-LV"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069" y="1613667"/>
            <a:ext cx="3952875" cy="2095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370779"/>
            <a:ext cx="4286250" cy="258127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6743" y="3737620"/>
            <a:ext cx="2880321" cy="2325574"/>
          </a:xfrm>
          <a:prstGeom prst="rect">
            <a:avLst/>
          </a:prstGeom>
        </p:spPr>
      </p:pic>
    </p:spTree>
    <p:extLst>
      <p:ext uri="{BB962C8B-B14F-4D97-AF65-F5344CB8AC3E}">
        <p14:creationId xmlns:p14="http://schemas.microsoft.com/office/powerpoint/2010/main" val="835261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Nātrene </a:t>
            </a:r>
            <a:endParaRPr lang="lv-LV" dirty="0"/>
          </a:p>
        </p:txBody>
      </p:sp>
      <p:sp>
        <p:nvSpPr>
          <p:cNvPr id="3" name="Content Placeholder 2"/>
          <p:cNvSpPr>
            <a:spLocks noGrp="1"/>
          </p:cNvSpPr>
          <p:nvPr>
            <p:ph idx="1"/>
          </p:nvPr>
        </p:nvSpPr>
        <p:spPr>
          <a:xfrm>
            <a:off x="107504" y="1340768"/>
            <a:ext cx="9036496" cy="5400600"/>
          </a:xfrm>
        </p:spPr>
        <p:txBody>
          <a:bodyPr>
            <a:normAutofit fontScale="92500" lnSpcReduction="20000"/>
          </a:bodyPr>
          <a:lstStyle/>
          <a:p>
            <a:r>
              <a:rPr lang="lv-LV" sz="3500" dirty="0" smtClean="0">
                <a:latin typeface="Times New Roman" panose="02020603050405020304" pitchFamily="18" charset="0"/>
                <a:cs typeface="Times New Roman" panose="02020603050405020304" pitchFamily="18" charset="0"/>
              </a:rPr>
              <a:t>Nātrene </a:t>
            </a:r>
            <a:r>
              <a:rPr lang="lv-LV" sz="3500" dirty="0">
                <a:latin typeface="Times New Roman" panose="02020603050405020304" pitchFamily="18" charset="0"/>
                <a:cs typeface="Times New Roman" panose="02020603050405020304" pitchFamily="18" charset="0"/>
              </a:rPr>
              <a:t>ir viena no biežāk sastopamajām alerģiskajām </a:t>
            </a:r>
            <a:r>
              <a:rPr lang="lv-LV" sz="3500" dirty="0" smtClean="0">
                <a:latin typeface="Times New Roman" panose="02020603050405020304" pitchFamily="18" charset="0"/>
                <a:cs typeface="Times New Roman" panose="02020603050405020304" pitchFamily="18" charset="0"/>
              </a:rPr>
              <a:t>reakcijām. </a:t>
            </a:r>
            <a:endParaRPr lang="lv-LV" sz="3500" dirty="0">
              <a:latin typeface="Times New Roman" panose="02020603050405020304" pitchFamily="18" charset="0"/>
              <a:cs typeface="Times New Roman" panose="02020603050405020304" pitchFamily="18" charset="0"/>
            </a:endParaRPr>
          </a:p>
          <a:p>
            <a:r>
              <a:rPr lang="lv-LV" sz="3500" dirty="0">
                <a:latin typeface="Times New Roman" panose="02020603050405020304" pitchFamily="18" charset="0"/>
                <a:cs typeface="Times New Roman" panose="02020603050405020304" pitchFamily="18" charset="0"/>
              </a:rPr>
              <a:t>Parasti šī alerģiskā reakcija pāriet diezgan ātri - no pāris stundām līdz 2 </a:t>
            </a:r>
            <a:r>
              <a:rPr lang="lv-LV" sz="3500" dirty="0" smtClean="0">
                <a:latin typeface="Times New Roman" panose="02020603050405020304" pitchFamily="18" charset="0"/>
                <a:cs typeface="Times New Roman" panose="02020603050405020304" pitchFamily="18" charset="0"/>
              </a:rPr>
              <a:t>dienām, </a:t>
            </a:r>
            <a:r>
              <a:rPr lang="lv-LV" sz="3500" dirty="0">
                <a:latin typeface="Times New Roman" panose="02020603050405020304" pitchFamily="18" charset="0"/>
                <a:cs typeface="Times New Roman" panose="02020603050405020304" pitchFamily="18" charset="0"/>
              </a:rPr>
              <a:t>tomēr ir </a:t>
            </a:r>
            <a:r>
              <a:rPr lang="lv-LV" sz="3500" dirty="0" smtClean="0">
                <a:latin typeface="Times New Roman" panose="02020603050405020304" pitchFamily="18" charset="0"/>
                <a:cs typeface="Times New Roman" panose="02020603050405020304" pitchFamily="18" charset="0"/>
              </a:rPr>
              <a:t>gadījumi</a:t>
            </a:r>
            <a:r>
              <a:rPr lang="lv-LV" sz="3500" dirty="0">
                <a:latin typeface="Times New Roman" panose="02020603050405020304" pitchFamily="18" charset="0"/>
                <a:cs typeface="Times New Roman" panose="02020603050405020304" pitchFamily="18" charset="0"/>
              </a:rPr>
              <a:t>, kad tā kļūst hroniska. Parasti par hronisku nātreni uzskata, ja nieze, izsitumi un pat dedzināšanas sajūta vai sāpes izsitumu rajonā turpinās ilgāk kā 6 nedēļas.</a:t>
            </a:r>
          </a:p>
          <a:p>
            <a:r>
              <a:rPr lang="lv-LV" sz="3500" dirty="0">
                <a:latin typeface="Times New Roman" panose="02020603050405020304" pitchFamily="18" charset="0"/>
                <a:cs typeface="Times New Roman" panose="02020603050405020304" pitchFamily="18" charset="0"/>
              </a:rPr>
              <a:t> </a:t>
            </a:r>
            <a:r>
              <a:rPr lang="lv-LV" sz="3500" dirty="0" smtClean="0">
                <a:latin typeface="Times New Roman" panose="02020603050405020304" pitchFamily="18" charset="0"/>
                <a:cs typeface="Times New Roman" panose="02020603050405020304" pitchFamily="18" charset="0"/>
              </a:rPr>
              <a:t>Nātrene </a:t>
            </a:r>
            <a:r>
              <a:rPr lang="lv-LV" sz="3500" dirty="0">
                <a:latin typeface="Times New Roman" panose="02020603050405020304" pitchFamily="18" charset="0"/>
                <a:cs typeface="Times New Roman" panose="02020603050405020304" pitchFamily="18" charset="0"/>
              </a:rPr>
              <a:t>rodas, ādas šūnām izdalot </a:t>
            </a:r>
            <a:r>
              <a:rPr lang="lv-LV" sz="3500" dirty="0" smtClean="0">
                <a:latin typeface="Times New Roman" panose="02020603050405020304" pitchFamily="18" charset="0"/>
                <a:cs typeface="Times New Roman" panose="02020603050405020304" pitchFamily="18" charset="0"/>
              </a:rPr>
              <a:t>histamīns, tā izdalīšanās sekmē </a:t>
            </a:r>
            <a:r>
              <a:rPr lang="lv-LV" sz="3500" dirty="0">
                <a:latin typeface="Times New Roman" panose="02020603050405020304" pitchFamily="18" charset="0"/>
                <a:cs typeface="Times New Roman" panose="02020603050405020304" pitchFamily="18" charset="0"/>
              </a:rPr>
              <a:t>ķermeņa šķidruma izplūšanu no mazajiem zemādas </a:t>
            </a:r>
            <a:r>
              <a:rPr lang="lv-LV" sz="3500" dirty="0" smtClean="0">
                <a:latin typeface="Times New Roman" panose="02020603050405020304" pitchFamily="18" charset="0"/>
                <a:cs typeface="Times New Roman" panose="02020603050405020304" pitchFamily="18" charset="0"/>
              </a:rPr>
              <a:t>asinsvadiem, kas </a:t>
            </a:r>
            <a:r>
              <a:rPr lang="lv-LV" sz="3500" dirty="0">
                <a:latin typeface="Times New Roman" panose="02020603050405020304" pitchFamily="18" charset="0"/>
                <a:cs typeface="Times New Roman" panose="02020603050405020304" pitchFamily="18" charset="0"/>
              </a:rPr>
              <a:t>rada izsitumus. Paši asinsvadi tai pat laikā strauji paplašinās, </a:t>
            </a:r>
            <a:r>
              <a:rPr lang="lv-LV" sz="3500" dirty="0" smtClean="0">
                <a:latin typeface="Times New Roman" panose="02020603050405020304" pitchFamily="18" charset="0"/>
                <a:cs typeface="Times New Roman" panose="02020603050405020304" pitchFamily="18" charset="0"/>
              </a:rPr>
              <a:t>radot </a:t>
            </a:r>
            <a:r>
              <a:rPr lang="lv-LV" sz="3500" dirty="0">
                <a:latin typeface="Times New Roman" panose="02020603050405020304" pitchFamily="18" charset="0"/>
                <a:cs typeface="Times New Roman" panose="02020603050405020304" pitchFamily="18" charset="0"/>
              </a:rPr>
              <a:t>apsārtumu. </a:t>
            </a:r>
          </a:p>
          <a:p>
            <a:endParaRPr lang="lv-LV" dirty="0"/>
          </a:p>
        </p:txBody>
      </p:sp>
    </p:spTree>
    <p:extLst>
      <p:ext uri="{BB962C8B-B14F-4D97-AF65-F5344CB8AC3E}">
        <p14:creationId xmlns:p14="http://schemas.microsoft.com/office/powerpoint/2010/main" val="2066742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Nātrenes pazīmes</a:t>
            </a:r>
            <a:endParaRPr lang="lv-LV" dirty="0"/>
          </a:p>
        </p:txBody>
      </p:sp>
      <p:sp>
        <p:nvSpPr>
          <p:cNvPr id="3" name="Content Placeholder 2"/>
          <p:cNvSpPr>
            <a:spLocks noGrp="1"/>
          </p:cNvSpPr>
          <p:nvPr>
            <p:ph idx="1"/>
          </p:nvPr>
        </p:nvSpPr>
        <p:spPr/>
        <p:txBody>
          <a:bodyPr/>
          <a:lstStyle/>
          <a:p>
            <a:r>
              <a:rPr lang="lv-LV" dirty="0">
                <a:latin typeface="Times New Roman" panose="02020603050405020304" pitchFamily="18" charset="0"/>
                <a:cs typeface="Times New Roman" panose="02020603050405020304" pitchFamily="18" charset="0"/>
              </a:rPr>
              <a:t>Pēkšņs apsārtums uz ādas visdažādākajos lielumos, kas līdzinās nātres dzēlumiem - apļveida, ovāli vai neregulāras formas, pacēlušies ādas laukumi ar bālāku viduci;</a:t>
            </a:r>
          </a:p>
          <a:p>
            <a:r>
              <a:rPr lang="lv-LV" dirty="0">
                <a:latin typeface="Times New Roman" panose="02020603050405020304" pitchFamily="18" charset="0"/>
                <a:cs typeface="Times New Roman" panose="02020603050405020304" pitchFamily="18" charset="0"/>
              </a:rPr>
              <a:t>Niezoša, dedzinoša sajūta apsārtuma rajonā;</a:t>
            </a:r>
          </a:p>
          <a:p>
            <a:r>
              <a:rPr lang="lv-LV" dirty="0">
                <a:latin typeface="Times New Roman" panose="02020603050405020304" pitchFamily="18" charset="0"/>
                <a:cs typeface="Times New Roman" panose="02020603050405020304" pitchFamily="18" charset="0"/>
              </a:rPr>
              <a:t>Pēkšņi parādās, pēkšņi pazūd. </a:t>
            </a:r>
          </a:p>
          <a:p>
            <a:r>
              <a:rPr lang="lv-LV" dirty="0"/>
              <a:t> </a:t>
            </a:r>
          </a:p>
          <a:p>
            <a:endParaRPr lang="lv-LV" dirty="0"/>
          </a:p>
        </p:txBody>
      </p:sp>
    </p:spTree>
    <p:extLst>
      <p:ext uri="{BB962C8B-B14F-4D97-AF65-F5344CB8AC3E}">
        <p14:creationId xmlns:p14="http://schemas.microsoft.com/office/powerpoint/2010/main" val="3835431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Nātrenes iemesli</a:t>
            </a:r>
            <a:endParaRPr lang="lv-LV" dirty="0"/>
          </a:p>
        </p:txBody>
      </p:sp>
      <p:sp>
        <p:nvSpPr>
          <p:cNvPr id="3" name="Content Placeholder 2"/>
          <p:cNvSpPr>
            <a:spLocks noGrp="1"/>
          </p:cNvSpPr>
          <p:nvPr>
            <p:ph idx="1"/>
          </p:nvPr>
        </p:nvSpPr>
        <p:spPr>
          <a:xfrm>
            <a:off x="107504" y="1196752"/>
            <a:ext cx="9036496" cy="4929411"/>
          </a:xfrm>
        </p:spPr>
        <p:txBody>
          <a:bodyPr>
            <a:normAutofit fontScale="92500" lnSpcReduction="20000"/>
          </a:bodyPr>
          <a:lstStyle/>
          <a:p>
            <a:r>
              <a:rPr lang="lv-LV" b="1" dirty="0">
                <a:latin typeface="Times New Roman" panose="02020603050405020304" pitchFamily="18" charset="0"/>
                <a:cs typeface="Times New Roman" panose="02020603050405020304" pitchFamily="18" charset="0"/>
              </a:rPr>
              <a:t>Alerģijas:</a:t>
            </a:r>
            <a:r>
              <a:rPr lang="lv-LV" dirty="0">
                <a:latin typeface="Times New Roman" panose="02020603050405020304" pitchFamily="18" charset="0"/>
                <a:cs typeface="Times New Roman" panose="02020603050405020304" pitchFamily="18" charset="0"/>
              </a:rPr>
              <a:t> no </a:t>
            </a:r>
            <a:r>
              <a:rPr lang="lv-LV" dirty="0" smtClean="0">
                <a:latin typeface="Times New Roman" panose="02020603050405020304" pitchFamily="18" charset="0"/>
                <a:cs typeface="Times New Roman" panose="02020603050405020304" pitchFamily="18" charset="0"/>
              </a:rPr>
              <a:t>ēdiena, </a:t>
            </a:r>
            <a:r>
              <a:rPr lang="lv-LV" dirty="0">
                <a:latin typeface="Times New Roman" panose="02020603050405020304" pitchFamily="18" charset="0"/>
                <a:cs typeface="Times New Roman" panose="02020603050405020304" pitchFamily="18" charset="0"/>
              </a:rPr>
              <a:t>mājdzīvniekiem, kukaiņu kodumiem vai </a:t>
            </a:r>
            <a:r>
              <a:rPr lang="lv-LV" dirty="0" smtClean="0">
                <a:latin typeface="Times New Roman" panose="02020603050405020304" pitchFamily="18" charset="0"/>
                <a:cs typeface="Times New Roman" panose="02020603050405020304" pitchFamily="18" charset="0"/>
              </a:rPr>
              <a:t>medikamentiem.</a:t>
            </a:r>
            <a:endParaRPr lang="lv-LV" dirty="0">
              <a:latin typeface="Times New Roman" panose="02020603050405020304" pitchFamily="18" charset="0"/>
              <a:cs typeface="Times New Roman" panose="02020603050405020304" pitchFamily="18" charset="0"/>
            </a:endParaRPr>
          </a:p>
          <a:p>
            <a:r>
              <a:rPr lang="lv-LV" b="1" dirty="0">
                <a:latin typeface="Times New Roman" panose="02020603050405020304" pitchFamily="18" charset="0"/>
                <a:cs typeface="Times New Roman" panose="02020603050405020304" pitchFamily="18" charset="0"/>
              </a:rPr>
              <a:t>Ķermeņa pakļaušana fiziskiem stimuliem:</a:t>
            </a:r>
            <a:r>
              <a:rPr lang="lv-LV" dirty="0">
                <a:latin typeface="Times New Roman" panose="02020603050405020304" pitchFamily="18" charset="0"/>
                <a:cs typeface="Times New Roman" panose="02020603050405020304" pitchFamily="18" charset="0"/>
              </a:rPr>
              <a:t> </a:t>
            </a:r>
            <a:r>
              <a:rPr lang="lv-LV" dirty="0" smtClean="0">
                <a:latin typeface="Times New Roman" panose="02020603050405020304" pitchFamily="18" charset="0"/>
                <a:cs typeface="Times New Roman" panose="02020603050405020304" pitchFamily="18" charset="0"/>
              </a:rPr>
              <a:t>aukstumam</a:t>
            </a:r>
            <a:r>
              <a:rPr lang="lv-LV" dirty="0">
                <a:latin typeface="Times New Roman" panose="02020603050405020304" pitchFamily="18" charset="0"/>
                <a:cs typeface="Times New Roman" panose="02020603050405020304" pitchFamily="18" charset="0"/>
              </a:rPr>
              <a:t>, karstumam, ilgstošam spiedienam</a:t>
            </a:r>
          </a:p>
          <a:p>
            <a:r>
              <a:rPr lang="lv-LV" b="1" dirty="0">
                <a:latin typeface="Times New Roman" panose="02020603050405020304" pitchFamily="18" charset="0"/>
                <a:cs typeface="Times New Roman" panose="02020603050405020304" pitchFamily="18" charset="0"/>
              </a:rPr>
              <a:t>Saskare ar ķīmiju:</a:t>
            </a:r>
            <a:r>
              <a:rPr lang="lv-LV" dirty="0">
                <a:latin typeface="Times New Roman" panose="02020603050405020304" pitchFamily="18" charset="0"/>
                <a:cs typeface="Times New Roman" panose="02020603050405020304" pitchFamily="18" charset="0"/>
              </a:rPr>
              <a:t> </a:t>
            </a:r>
            <a:r>
              <a:rPr lang="lv-LV" dirty="0" smtClean="0">
                <a:latin typeface="Times New Roman" panose="02020603050405020304" pitchFamily="18" charset="0"/>
                <a:cs typeface="Times New Roman" panose="02020603050405020304" pitchFamily="18" charset="0"/>
              </a:rPr>
              <a:t>ķīmiskiem </a:t>
            </a:r>
            <a:r>
              <a:rPr lang="lv-LV" dirty="0">
                <a:latin typeface="Times New Roman" panose="02020603050405020304" pitchFamily="18" charset="0"/>
                <a:cs typeface="Times New Roman" panose="02020603050405020304" pitchFamily="18" charset="0"/>
              </a:rPr>
              <a:t>mazgāšanas līdzekļiem, </a:t>
            </a:r>
            <a:r>
              <a:rPr lang="lv-LV" dirty="0" smtClean="0">
                <a:latin typeface="Times New Roman" panose="02020603050405020304" pitchFamily="18" charset="0"/>
                <a:cs typeface="Times New Roman" panose="02020603050405020304" pitchFamily="18" charset="0"/>
              </a:rPr>
              <a:t>kosmētiku, </a:t>
            </a:r>
            <a:r>
              <a:rPr lang="lv-LV" dirty="0">
                <a:latin typeface="Times New Roman" panose="02020603050405020304" pitchFamily="18" charset="0"/>
                <a:cs typeface="Times New Roman" panose="02020603050405020304" pitchFamily="18" charset="0"/>
              </a:rPr>
              <a:t>lateksa </a:t>
            </a:r>
            <a:r>
              <a:rPr lang="lv-LV" dirty="0" smtClean="0">
                <a:latin typeface="Times New Roman" panose="02020603050405020304" pitchFamily="18" charset="0"/>
                <a:cs typeface="Times New Roman" panose="02020603050405020304" pitchFamily="18" charset="0"/>
              </a:rPr>
              <a:t>materiālu, </a:t>
            </a:r>
            <a:r>
              <a:rPr lang="lv-LV" dirty="0">
                <a:latin typeface="Times New Roman" panose="02020603050405020304" pitchFamily="18" charset="0"/>
                <a:cs typeface="Times New Roman" panose="02020603050405020304" pitchFamily="18" charset="0"/>
              </a:rPr>
              <a:t>arī augiem.</a:t>
            </a:r>
          </a:p>
          <a:p>
            <a:r>
              <a:rPr lang="lv-LV" b="1" dirty="0">
                <a:latin typeface="Times New Roman" panose="02020603050405020304" pitchFamily="18" charset="0"/>
                <a:cs typeface="Times New Roman" panose="02020603050405020304" pitchFamily="18" charset="0"/>
              </a:rPr>
              <a:t>Akūtas saslimšanas:</a:t>
            </a:r>
            <a:r>
              <a:rPr lang="lv-LV" dirty="0">
                <a:latin typeface="Times New Roman" panose="02020603050405020304" pitchFamily="18" charset="0"/>
                <a:cs typeface="Times New Roman" panose="02020603050405020304" pitchFamily="18" charset="0"/>
              </a:rPr>
              <a:t> </a:t>
            </a:r>
            <a:r>
              <a:rPr lang="lv-LV" dirty="0" smtClean="0">
                <a:latin typeface="Times New Roman" panose="02020603050405020304" pitchFamily="18" charset="0"/>
                <a:cs typeface="Times New Roman" panose="02020603050405020304" pitchFamily="18" charset="0"/>
              </a:rPr>
              <a:t>iespējama </a:t>
            </a:r>
            <a:r>
              <a:rPr lang="lv-LV" dirty="0">
                <a:latin typeface="Times New Roman" panose="02020603050405020304" pitchFamily="18" charset="0"/>
                <a:cs typeface="Times New Roman" panose="02020603050405020304" pitchFamily="18" charset="0"/>
              </a:rPr>
              <a:t>arī saaukstēšanās un gripas gadījumos kā reakcija uz vīrusu.</a:t>
            </a:r>
          </a:p>
          <a:p>
            <a:r>
              <a:rPr lang="lv-LV" b="1" dirty="0">
                <a:latin typeface="Times New Roman" panose="02020603050405020304" pitchFamily="18" charset="0"/>
                <a:cs typeface="Times New Roman" panose="02020603050405020304" pitchFamily="18" charset="0"/>
              </a:rPr>
              <a:t>Stress: </a:t>
            </a:r>
            <a:r>
              <a:rPr lang="lv-LV" dirty="0">
                <a:latin typeface="Times New Roman" panose="02020603050405020304" pitchFamily="18" charset="0"/>
                <a:cs typeface="Times New Roman" panose="02020603050405020304" pitchFamily="18" charset="0"/>
              </a:rPr>
              <a:t>viens no biežākajiem iemesliem, kāpēc rodas alerģiskas reakcijas </a:t>
            </a:r>
            <a:r>
              <a:rPr lang="lv-LV" dirty="0" smtClean="0">
                <a:latin typeface="Times New Roman" panose="02020603050405020304" pitchFamily="18" charset="0"/>
                <a:cs typeface="Times New Roman" panose="02020603050405020304" pitchFamily="18" charset="0"/>
              </a:rPr>
              <a:t>vispār, jo stress </a:t>
            </a:r>
            <a:r>
              <a:rPr lang="lv-LV" dirty="0">
                <a:latin typeface="Times New Roman" panose="02020603050405020304" pitchFamily="18" charset="0"/>
                <a:cs typeface="Times New Roman" panose="02020603050405020304" pitchFamily="18" charset="0"/>
              </a:rPr>
              <a:t>samazina ķermeņa spēju pretoties slimībām. </a:t>
            </a:r>
          </a:p>
          <a:p>
            <a:endParaRPr lang="lv-LV" dirty="0"/>
          </a:p>
        </p:txBody>
      </p:sp>
    </p:spTree>
    <p:extLst>
      <p:ext uri="{BB962C8B-B14F-4D97-AF65-F5344CB8AC3E}">
        <p14:creationId xmlns:p14="http://schemas.microsoft.com/office/powerpoint/2010/main" val="1935372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Toksikodermija </a:t>
            </a:r>
            <a:endParaRPr lang="lv-LV" dirty="0"/>
          </a:p>
        </p:txBody>
      </p:sp>
      <p:sp>
        <p:nvSpPr>
          <p:cNvPr id="3" name="Content Placeholder 2"/>
          <p:cNvSpPr>
            <a:spLocks noGrp="1"/>
          </p:cNvSpPr>
          <p:nvPr>
            <p:ph idx="1"/>
          </p:nvPr>
        </p:nvSpPr>
        <p:spPr/>
        <p:txBody>
          <a:bodyPr/>
          <a:lstStyle/>
          <a:p>
            <a:r>
              <a:rPr lang="lv-LV" dirty="0" smtClean="0">
                <a:latin typeface="Times New Roman" panose="02020603050405020304" pitchFamily="18" charset="0"/>
                <a:cs typeface="Times New Roman" panose="02020603050405020304" pitchFamily="18" charset="0"/>
              </a:rPr>
              <a:t>Rodas, ja kaitīgo vielu apēd, iedzer vai ieelpo.</a:t>
            </a:r>
          </a:p>
          <a:p>
            <a:pPr marL="0" indent="0">
              <a:buNone/>
            </a:pPr>
            <a:r>
              <a:rPr lang="lv-LV" dirty="0" smtClean="0">
                <a:latin typeface="Times New Roman" panose="02020603050405020304" pitchFamily="18" charset="0"/>
                <a:cs typeface="Times New Roman" panose="02020603050405020304" pitchFamily="18" charset="0"/>
              </a:rPr>
              <a:t>Akūts sākums, simetriski, vienveidīgi izsitumi uz ādas, skarti plaši ādas rajoni, nieze, pēc izsitumu pazušanas ādas lobīšanās.  </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18331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179512" y="2204864"/>
            <a:ext cx="8651304" cy="2808312"/>
          </a:xfrm>
        </p:spPr>
        <p:txBody>
          <a:bodyPr>
            <a:normAutofit/>
          </a:bodyPr>
          <a:lstStyle/>
          <a:p>
            <a:r>
              <a:rPr lang="lv-LV" sz="5400" b="1" i="1" dirty="0" smtClean="0">
                <a:solidFill>
                  <a:schemeClr val="bg1">
                    <a:lumMod val="95000"/>
                  </a:schemeClr>
                </a:solidFill>
                <a:latin typeface="Futura Md BT" pitchFamily="34" charset="0"/>
              </a:rPr>
              <a:t>Paldies par uzmanību!</a:t>
            </a:r>
            <a:br>
              <a:rPr lang="lv-LV" sz="5400" b="1" i="1" dirty="0" smtClean="0">
                <a:solidFill>
                  <a:schemeClr val="bg1">
                    <a:lumMod val="95000"/>
                  </a:schemeClr>
                </a:solidFill>
                <a:latin typeface="Futura Md BT" pitchFamily="34" charset="0"/>
              </a:rPr>
            </a:br>
            <a:r>
              <a:rPr lang="lv-LV" sz="3200" b="1" i="1" dirty="0" smtClean="0">
                <a:latin typeface="Times New Roman" panose="02020603050405020304" pitchFamily="18" charset="0"/>
                <a:cs typeface="Times New Roman" panose="02020603050405020304" pitchFamily="18" charset="0"/>
              </a:rPr>
              <a:t>Darbā ar klientiem sargāsim sevi!</a:t>
            </a:r>
            <a:endParaRPr lang="en-US" sz="5400" b="1"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1950</TotalTime>
  <Words>736</Words>
  <Application>Microsoft Office PowerPoint</Application>
  <PresentationFormat>On-screen Show (4:3)</PresentationFormat>
  <Paragraphs>56</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Futura Md BT</vt:lpstr>
      <vt:lpstr>Times New Roman</vt:lpstr>
      <vt:lpstr>Тема Office</vt:lpstr>
      <vt:lpstr>Profesionālās ādas saslimšanas</vt:lpstr>
      <vt:lpstr>Dermatīti </vt:lpstr>
      <vt:lpstr>Dermatītu veidi </vt:lpstr>
      <vt:lpstr>Dermatītu raksturojums</vt:lpstr>
      <vt:lpstr>Mehāniskie dermatīti </vt:lpstr>
      <vt:lpstr>Fizikālie dermatīti</vt:lpstr>
      <vt:lpstr>Ķīmiskie dermatīti</vt:lpstr>
      <vt:lpstr>Bioloģiskie dermatīti</vt:lpstr>
      <vt:lpstr>Seborejas dermatīts</vt:lpstr>
      <vt:lpstr>Seborejas dermatīts</vt:lpstr>
      <vt:lpstr>Alerģiskie dermatīti</vt:lpstr>
      <vt:lpstr>Ekzēma </vt:lpstr>
      <vt:lpstr>Ekzēma </vt:lpstr>
      <vt:lpstr>Nātrene </vt:lpstr>
      <vt:lpstr>Nātrenes pazīmes</vt:lpstr>
      <vt:lpstr>Nātrenes iemesli</vt:lpstr>
      <vt:lpstr>Toksikodermija </vt:lpstr>
      <vt:lpstr>Paldies par uzmanību! Darbā ar klientiem sargāsim sevi!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1</dc:creator>
  <cp:lastModifiedBy>Regina</cp:lastModifiedBy>
  <cp:revision>35</cp:revision>
  <dcterms:created xsi:type="dcterms:W3CDTF">2013-08-14T11:03:46Z</dcterms:created>
  <dcterms:modified xsi:type="dcterms:W3CDTF">2023-03-29T14:26:49Z</dcterms:modified>
</cp:coreProperties>
</file>