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77" r:id="rId5"/>
    <p:sldId id="278" r:id="rId6"/>
    <p:sldId id="279" r:id="rId7"/>
    <p:sldId id="280" r:id="rId8"/>
    <p:sldId id="259" r:id="rId9"/>
    <p:sldId id="264" r:id="rId10"/>
    <p:sldId id="260" r:id="rId11"/>
    <p:sldId id="265" r:id="rId12"/>
    <p:sldId id="267" r:id="rId13"/>
    <p:sldId id="266" r:id="rId14"/>
    <p:sldId id="271" r:id="rId15"/>
    <p:sldId id="272" r:id="rId16"/>
    <p:sldId id="268" r:id="rId17"/>
    <p:sldId id="273" r:id="rId18"/>
    <p:sldId id="275" r:id="rId19"/>
    <p:sldId id="274" r:id="rId20"/>
    <p:sldId id="276" r:id="rId21"/>
    <p:sldId id="269" r:id="rId22"/>
    <p:sldId id="270" r:id="rId23"/>
    <p:sldId id="262" r:id="rId24"/>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8" name="Virsraksts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lv-LV" smtClean="0"/>
              <a:t>Rediģēt šablona virsraksta stilu</a:t>
            </a:r>
            <a:endParaRPr kumimoji="0" lang="en-US"/>
          </a:p>
        </p:txBody>
      </p:sp>
      <p:sp>
        <p:nvSpPr>
          <p:cNvPr id="28" name="Datuma vietturis 27"/>
          <p:cNvSpPr>
            <a:spLocks noGrp="1"/>
          </p:cNvSpPr>
          <p:nvPr>
            <p:ph type="dt" sz="half" idx="10"/>
          </p:nvPr>
        </p:nvSpPr>
        <p:spPr/>
        <p:txBody>
          <a:bodyPr/>
          <a:lstStyle/>
          <a:p>
            <a:fld id="{5E03F58E-0D84-485D-A1CF-CE031A70B8A1}" type="datetimeFigureOut">
              <a:rPr lang="lv-LV" smtClean="0"/>
              <a:t>29.03.2023</a:t>
            </a:fld>
            <a:endParaRPr lang="lv-LV"/>
          </a:p>
        </p:txBody>
      </p:sp>
      <p:sp>
        <p:nvSpPr>
          <p:cNvPr id="17" name="Kājenes vietturis 16"/>
          <p:cNvSpPr>
            <a:spLocks noGrp="1"/>
          </p:cNvSpPr>
          <p:nvPr>
            <p:ph type="ftr" sz="quarter" idx="11"/>
          </p:nvPr>
        </p:nvSpPr>
        <p:spPr/>
        <p:txBody>
          <a:bodyPr/>
          <a:lstStyle/>
          <a:p>
            <a:endParaRPr lang="lv-LV"/>
          </a:p>
        </p:txBody>
      </p:sp>
      <p:sp>
        <p:nvSpPr>
          <p:cNvPr id="29" name="Slaida numura vietturis 28"/>
          <p:cNvSpPr>
            <a:spLocks noGrp="1"/>
          </p:cNvSpPr>
          <p:nvPr>
            <p:ph type="sldNum" sz="quarter" idx="12"/>
          </p:nvPr>
        </p:nvSpPr>
        <p:spPr/>
        <p:txBody>
          <a:bodyPr/>
          <a:lstStyle/>
          <a:p>
            <a:fld id="{F2072D69-8093-4233-BF64-0B354C745461}" type="slidenum">
              <a:rPr lang="lv-LV" smtClean="0"/>
              <a:t>‹#›</a:t>
            </a:fld>
            <a:endParaRPr lang="lv-LV"/>
          </a:p>
        </p:txBody>
      </p:sp>
      <p:sp>
        <p:nvSpPr>
          <p:cNvPr id="9" name="Apakšvirsraksts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v-LV" smtClean="0"/>
              <a:t>Rediģēt šablona apakšvirsraksta stilu</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kumimoji="0" lang="lv-LV" smtClean="0"/>
              <a:t>Rediģēt šablona virsraksta stilu</a:t>
            </a:r>
            <a:endParaRPr kumimoji="0" lang="en-US"/>
          </a:p>
        </p:txBody>
      </p:sp>
      <p:sp>
        <p:nvSpPr>
          <p:cNvPr id="3" name="Satura vietturis 2"/>
          <p:cNvSpPr>
            <a:spLocks noGrp="1"/>
          </p:cNvSpPr>
          <p:nvPr>
            <p:ph idx="1"/>
          </p:nvPr>
        </p:nvSpPr>
        <p:spPr/>
        <p:txBody>
          <a:body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p>
            <a:fld id="{5E03F58E-0D84-485D-A1CF-CE031A70B8A1}" type="datetimeFigureOut">
              <a:rPr lang="lv-LV" smtClean="0"/>
              <a:t>29.03.2023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bg>
      <p:bgRef idx="1003">
        <a:schemeClr val="bg2"/>
      </p:bgRef>
    </p:bg>
    <p:spTree>
      <p:nvGrpSpPr>
        <p:cNvPr id="1" name=""/>
        <p:cNvGrpSpPr/>
        <p:nvPr/>
      </p:nvGrpSpPr>
      <p:grpSpPr>
        <a:xfrm>
          <a:off x="0" y="0"/>
          <a:ext cx="0" cy="0"/>
          <a:chOff x="0" y="0"/>
          <a:chExt cx="0" cy="0"/>
        </a:xfrm>
      </p:grpSpPr>
      <p:sp>
        <p:nvSpPr>
          <p:cNvPr id="2" name="Virsraksts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lv-LV" smtClean="0"/>
              <a:t>Rediģēt šablona virsraksta stilu</a:t>
            </a:r>
            <a:endParaRPr kumimoji="0" lang="en-US"/>
          </a:p>
        </p:txBody>
      </p:sp>
      <p:sp>
        <p:nvSpPr>
          <p:cNvPr id="3" name="Teksta vietturis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v-LV" smtClean="0"/>
              <a:t>Rediģēt šablona teksta stilus</a:t>
            </a:r>
          </a:p>
        </p:txBody>
      </p:sp>
      <p:sp>
        <p:nvSpPr>
          <p:cNvPr id="4" name="Datuma vietturis 3"/>
          <p:cNvSpPr>
            <a:spLocks noGrp="1"/>
          </p:cNvSpPr>
          <p:nvPr>
            <p:ph type="dt" sz="half" idx="10"/>
          </p:nvPr>
        </p:nvSpPr>
        <p:spPr/>
        <p:txBody>
          <a:bodyPr/>
          <a:lstStyle/>
          <a:p>
            <a:fld id="{5E03F58E-0D84-485D-A1CF-CE031A70B8A1}" type="datetimeFigureOut">
              <a:rPr lang="lv-LV" smtClean="0"/>
              <a:t>29.03.2023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a:xfrm>
            <a:off x="7924800" y="6416675"/>
            <a:ext cx="762000" cy="365125"/>
          </a:xfrm>
        </p:spPr>
        <p:txBody>
          <a:bodyPr/>
          <a:lstStyle/>
          <a:p>
            <a:fld id="{F2072D69-8093-4233-BF64-0B354C745461}" type="slidenum">
              <a:rPr lang="lv-LV" smtClean="0"/>
              <a:t>‹#›</a:t>
            </a:fld>
            <a:endParaRPr lang="lv-LV"/>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kumimoji="0" lang="lv-LV" smtClean="0"/>
              <a:t>Rediģēt šablona virsraksta stilu</a:t>
            </a:r>
            <a:endParaRPr kumimoji="0" lang="en-US"/>
          </a:p>
        </p:txBody>
      </p:sp>
      <p:sp>
        <p:nvSpPr>
          <p:cNvPr id="3" name="Satura vietturis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Satura vietturis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5" name="Datuma vietturis 4"/>
          <p:cNvSpPr>
            <a:spLocks noGrp="1"/>
          </p:cNvSpPr>
          <p:nvPr>
            <p:ph type="dt" sz="half" idx="10"/>
          </p:nvPr>
        </p:nvSpPr>
        <p:spPr/>
        <p:txBody>
          <a:bodyPr/>
          <a:lstStyle/>
          <a:p>
            <a:fld id="{5E03F58E-0D84-485D-A1CF-CE031A70B8A1}" type="datetimeFigureOut">
              <a:rPr lang="lv-LV" smtClean="0"/>
              <a:t>29.03.2023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8229600" cy="1143000"/>
          </a:xfrm>
        </p:spPr>
        <p:txBody>
          <a:bodyPr anchor="ctr"/>
          <a:lstStyle>
            <a:lvl1pPr>
              <a:defRPr/>
            </a:lvl1pPr>
          </a:lstStyle>
          <a:p>
            <a:r>
              <a:rPr kumimoji="0" lang="lv-LV" smtClean="0"/>
              <a:t>Rediģēt šablona virsraksta stilu</a:t>
            </a:r>
            <a:endParaRPr kumimoji="0" lang="en-US"/>
          </a:p>
        </p:txBody>
      </p:sp>
      <p:sp>
        <p:nvSpPr>
          <p:cNvPr id="3" name="Teksta vietturis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v-LV" smtClean="0"/>
              <a:t>Rediģēt šablona teksta stilus</a:t>
            </a:r>
          </a:p>
        </p:txBody>
      </p:sp>
      <p:sp>
        <p:nvSpPr>
          <p:cNvPr id="4" name="Teksta vietturis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v-LV" smtClean="0"/>
              <a:t>Rediģēt šablona teksta stilus</a:t>
            </a:r>
          </a:p>
        </p:txBody>
      </p:sp>
      <p:sp>
        <p:nvSpPr>
          <p:cNvPr id="5" name="Satura vietturis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6" name="Satura vietturis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7" name="Datuma vietturis 6"/>
          <p:cNvSpPr>
            <a:spLocks noGrp="1"/>
          </p:cNvSpPr>
          <p:nvPr>
            <p:ph type="dt" sz="half" idx="10"/>
          </p:nvPr>
        </p:nvSpPr>
        <p:spPr/>
        <p:txBody>
          <a:bodyPr/>
          <a:lstStyle/>
          <a:p>
            <a:fld id="{5E03F58E-0D84-485D-A1CF-CE031A70B8A1}" type="datetimeFigureOut">
              <a:rPr lang="lv-LV" smtClean="0"/>
              <a:t>29.03.2023</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kumimoji="0" lang="lv-LV" smtClean="0"/>
              <a:t>Rediģēt šablona virsraksta stilu</a:t>
            </a:r>
            <a:endParaRPr kumimoji="0" lang="en-US"/>
          </a:p>
        </p:txBody>
      </p:sp>
      <p:sp>
        <p:nvSpPr>
          <p:cNvPr id="3" name="Datuma vietturis 2"/>
          <p:cNvSpPr>
            <a:spLocks noGrp="1"/>
          </p:cNvSpPr>
          <p:nvPr>
            <p:ph type="dt" sz="half" idx="10"/>
          </p:nvPr>
        </p:nvSpPr>
        <p:spPr/>
        <p:txBody>
          <a:bodyPr/>
          <a:lstStyle/>
          <a:p>
            <a:fld id="{5E03F58E-0D84-485D-A1CF-CE031A70B8A1}" type="datetimeFigureOut">
              <a:rPr lang="lv-LV" smtClean="0"/>
              <a:t>29.03.2023</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5E03F58E-0D84-485D-A1CF-CE031A70B8A1}" type="datetimeFigureOut">
              <a:rPr lang="lv-LV" smtClean="0"/>
              <a:t>29.03.2023</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lv-LV" smtClean="0"/>
              <a:t>Rediģēt šablona virsraksta stilu</a:t>
            </a:r>
            <a:endParaRPr kumimoji="0" lang="en-US"/>
          </a:p>
        </p:txBody>
      </p:sp>
      <p:sp>
        <p:nvSpPr>
          <p:cNvPr id="3" name="Teksta vietturis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lv-LV" smtClean="0"/>
              <a:t>Rediģēt šablona teksta stilus</a:t>
            </a:r>
          </a:p>
        </p:txBody>
      </p:sp>
      <p:sp>
        <p:nvSpPr>
          <p:cNvPr id="4" name="Satura vietturis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5" name="Datuma vietturis 4"/>
          <p:cNvSpPr>
            <a:spLocks noGrp="1"/>
          </p:cNvSpPr>
          <p:nvPr>
            <p:ph type="dt" sz="half" idx="10"/>
          </p:nvPr>
        </p:nvSpPr>
        <p:spPr/>
        <p:txBody>
          <a:bodyPr/>
          <a:lstStyle/>
          <a:p>
            <a:fld id="{5E03F58E-0D84-485D-A1CF-CE031A70B8A1}" type="datetimeFigureOut">
              <a:rPr lang="lv-LV" smtClean="0"/>
              <a:t>29.03.2023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lv-LV" smtClean="0"/>
              <a:t>Rediģēt šablona virsraksta stilu</a:t>
            </a:r>
            <a:endParaRPr kumimoji="0" lang="en-US"/>
          </a:p>
        </p:txBody>
      </p:sp>
      <p:sp>
        <p:nvSpPr>
          <p:cNvPr id="3" name="Attēla vietturis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lv-LV" smtClean="0">
                <a:solidFill>
                  <a:schemeClr val="lt1"/>
                </a:solidFill>
                <a:latin typeface="+mn-lt"/>
                <a:ea typeface="+mn-ea"/>
                <a:cs typeface="+mn-cs"/>
              </a:rPr>
              <a:t>Noklikšķiniet uz attēla ikonas</a:t>
            </a:r>
            <a:endParaRPr kumimoji="0" lang="en-US" dirty="0">
              <a:solidFill>
                <a:schemeClr val="lt1"/>
              </a:solidFill>
              <a:latin typeface="+mn-lt"/>
              <a:ea typeface="+mn-ea"/>
              <a:cs typeface="+mn-cs"/>
            </a:endParaRPr>
          </a:p>
        </p:txBody>
      </p:sp>
      <p:sp>
        <p:nvSpPr>
          <p:cNvPr id="4" name="Teksta vietturis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lv-LV" smtClean="0"/>
              <a:t>Rediģēt šablona teksta stilus</a:t>
            </a:r>
          </a:p>
        </p:txBody>
      </p:sp>
      <p:sp>
        <p:nvSpPr>
          <p:cNvPr id="5" name="Datuma vietturis 4"/>
          <p:cNvSpPr>
            <a:spLocks noGrp="1"/>
          </p:cNvSpPr>
          <p:nvPr>
            <p:ph type="dt" sz="half" idx="10"/>
          </p:nvPr>
        </p:nvSpPr>
        <p:spPr/>
        <p:txBody>
          <a:bodyPr/>
          <a:lstStyle/>
          <a:p>
            <a:fld id="{5E03F58E-0D84-485D-A1CF-CE031A70B8A1}" type="datetimeFigureOut">
              <a:rPr lang="lv-LV" smtClean="0"/>
              <a:t>29.03.2023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kumimoji="0" lang="lv-LV" smtClean="0"/>
              <a:t>Rediģēt šablona virsraksta stilu</a:t>
            </a:r>
            <a:endParaRPr kumimoji="0" lang="en-US"/>
          </a:p>
        </p:txBody>
      </p:sp>
      <p:sp>
        <p:nvSpPr>
          <p:cNvPr id="3" name="Vertikāls teksta vietturis 2"/>
          <p:cNvSpPr>
            <a:spLocks noGrp="1"/>
          </p:cNvSpPr>
          <p:nvPr>
            <p:ph type="body" orient="vert" idx="1"/>
          </p:nvPr>
        </p:nvSpPr>
        <p:spPr/>
        <p:txBody>
          <a:bodyPr vert="eaVer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p>
            <a:fld id="{5E03F58E-0D84-485D-A1CF-CE031A70B8A1}" type="datetimeFigureOut">
              <a:rPr lang="lv-LV" smtClean="0"/>
              <a:t>29.03.2023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629400" y="274638"/>
            <a:ext cx="2057400" cy="5851525"/>
          </a:xfrm>
        </p:spPr>
        <p:txBody>
          <a:bodyPr vert="eaVert"/>
          <a:lstStyle/>
          <a:p>
            <a:r>
              <a:rPr kumimoji="0" lang="lv-LV" smtClean="0"/>
              <a:t>Rediģēt šablona virsraksta stilu</a:t>
            </a:r>
            <a:endParaRPr kumimoji="0" lang="en-US"/>
          </a:p>
        </p:txBody>
      </p:sp>
      <p:sp>
        <p:nvSpPr>
          <p:cNvPr id="3" name="Vertikāls teksta vietturis 2"/>
          <p:cNvSpPr>
            <a:spLocks noGrp="1"/>
          </p:cNvSpPr>
          <p:nvPr>
            <p:ph type="body" orient="vert" idx="1"/>
          </p:nvPr>
        </p:nvSpPr>
        <p:spPr>
          <a:xfrm>
            <a:off x="457200" y="274638"/>
            <a:ext cx="6019800" cy="5851525"/>
          </a:xfrm>
        </p:spPr>
        <p:txBody>
          <a:bodyPr vert="eaVer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p>
            <a:fld id="{5E03F58E-0D84-485D-A1CF-CE031A70B8A1}" type="datetimeFigureOut">
              <a:rPr lang="lv-LV" smtClean="0"/>
              <a:t>29.03.2023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2072D69-8093-4233-BF64-0B354C745461}"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Virsraksta vietturis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lv-LV" smtClean="0"/>
              <a:t>Rediģēt šablona virsraksta stilu</a:t>
            </a:r>
            <a:endParaRPr kumimoji="0" lang="en-US"/>
          </a:p>
        </p:txBody>
      </p:sp>
      <p:sp>
        <p:nvSpPr>
          <p:cNvPr id="13" name="Teksta vietturis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lv-LV" smtClean="0"/>
              <a:t>Rediģēt šablona teksta stilus</a:t>
            </a:r>
          </a:p>
          <a:p>
            <a:pPr lvl="1" eaLnBrk="1" latinLnBrk="0" hangingPunct="1"/>
            <a:r>
              <a:rPr kumimoji="0" lang="lv-LV" smtClean="0"/>
              <a:t>Otrais līmenis</a:t>
            </a:r>
          </a:p>
          <a:p>
            <a:pPr lvl="2" eaLnBrk="1" latinLnBrk="0" hangingPunct="1"/>
            <a:r>
              <a:rPr kumimoji="0" lang="lv-LV" smtClean="0"/>
              <a:t>Trešais līmenis</a:t>
            </a:r>
          </a:p>
          <a:p>
            <a:pPr lvl="3" eaLnBrk="1" latinLnBrk="0" hangingPunct="1"/>
            <a:r>
              <a:rPr kumimoji="0" lang="lv-LV" smtClean="0"/>
              <a:t>Ceturtais līmenis</a:t>
            </a:r>
          </a:p>
          <a:p>
            <a:pPr lvl="4" eaLnBrk="1" latinLnBrk="0" hangingPunct="1"/>
            <a:r>
              <a:rPr kumimoji="0" lang="lv-LV" smtClean="0"/>
              <a:t>Piektais līmenis</a:t>
            </a:r>
            <a:endParaRPr kumimoji="0" lang="en-US"/>
          </a:p>
        </p:txBody>
      </p:sp>
      <p:sp>
        <p:nvSpPr>
          <p:cNvPr id="14" name="Datuma vietturis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E03F58E-0D84-485D-A1CF-CE031A70B8A1}" type="datetimeFigureOut">
              <a:rPr lang="lv-LV" smtClean="0"/>
              <a:t>29.03.2023</a:t>
            </a:fld>
            <a:endParaRPr lang="lv-LV"/>
          </a:p>
        </p:txBody>
      </p:sp>
      <p:sp>
        <p:nvSpPr>
          <p:cNvPr id="3" name="Kājenes vietturis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v-LV"/>
          </a:p>
        </p:txBody>
      </p:sp>
      <p:sp>
        <p:nvSpPr>
          <p:cNvPr id="23" name="Slaida numura vietturis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2072D69-8093-4233-BF64-0B354C745461}" type="slidenum">
              <a:rPr lang="lv-LV" smtClean="0"/>
              <a:t>‹#›</a:t>
            </a:fld>
            <a:endParaRPr lang="lv-LV"/>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0" y="1371600"/>
            <a:ext cx="9144000" cy="1828800"/>
          </a:xfrm>
        </p:spPr>
        <p:txBody>
          <a:bodyPr>
            <a:normAutofit fontScale="90000"/>
          </a:bodyPr>
          <a:lstStyle/>
          <a:p>
            <a:r>
              <a:rPr lang="lv-LV" dirty="0" smtClean="0">
                <a:latin typeface="Times New Roman" panose="02020603050405020304" pitchFamily="18" charset="0"/>
                <a:cs typeface="Times New Roman" panose="02020603050405020304" pitchFamily="18" charset="0"/>
              </a:rPr>
              <a:t>ĀDAS SĒNĪŠU INFEKCIJAS - mikozes</a:t>
            </a:r>
            <a:br>
              <a:rPr lang="lv-LV" dirty="0" smtClean="0">
                <a:latin typeface="Times New Roman" panose="02020603050405020304" pitchFamily="18" charset="0"/>
                <a:cs typeface="Times New Roman" panose="02020603050405020304" pitchFamily="18" charset="0"/>
              </a:rPr>
            </a:br>
            <a:endParaRPr lang="lv-LV" dirty="0">
              <a:latin typeface="Times New Roman" panose="02020603050405020304" pitchFamily="18" charset="0"/>
              <a:cs typeface="Times New Roman" panose="02020603050405020304" pitchFamily="18" charset="0"/>
            </a:endParaRPr>
          </a:p>
        </p:txBody>
      </p:sp>
      <p:sp>
        <p:nvSpPr>
          <p:cNvPr id="3" name="Apakšvirsraksts 2"/>
          <p:cNvSpPr>
            <a:spLocks noGrp="1"/>
          </p:cNvSpPr>
          <p:nvPr>
            <p:ph type="subTitle" idx="1"/>
          </p:nvPr>
        </p:nvSpPr>
        <p:spPr>
          <a:xfrm>
            <a:off x="5508104" y="5013176"/>
            <a:ext cx="2768352" cy="1079234"/>
          </a:xfrm>
        </p:spPr>
        <p:txBody>
          <a:bodyPr>
            <a:normAutofit/>
          </a:bodyPr>
          <a:lstStyle/>
          <a:p>
            <a:r>
              <a:rPr lang="lv-LV" dirty="0" smtClean="0">
                <a:latin typeface="Times New Roman" panose="02020603050405020304" pitchFamily="18" charset="0"/>
                <a:cs typeface="Times New Roman" panose="02020603050405020304" pitchFamily="18" charset="0"/>
              </a:rPr>
              <a:t>Regīna Borneo</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180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Daudzkrāsainā ēde</a:t>
            </a:r>
            <a:endParaRPr lang="lv-LV" dirty="0">
              <a:latin typeface="Times New Roman" panose="02020603050405020304" pitchFamily="18" charset="0"/>
              <a:cs typeface="Times New Roman" panose="02020603050405020304" pitchFamily="18" charset="0"/>
            </a:endParaRPr>
          </a:p>
        </p:txBody>
      </p:sp>
      <p:sp>
        <p:nvSpPr>
          <p:cNvPr id="3" name="Satura vietturis 2"/>
          <p:cNvSpPr>
            <a:spLocks noGrp="1"/>
          </p:cNvSpPr>
          <p:nvPr>
            <p:ph idx="1"/>
          </p:nvPr>
        </p:nvSpPr>
        <p:spPr>
          <a:xfrm>
            <a:off x="0" y="1600200"/>
            <a:ext cx="9144000" cy="4997152"/>
          </a:xfrm>
        </p:spPr>
        <p:txBody>
          <a:bodyPr>
            <a:normAutofit fontScale="92500" lnSpcReduction="10000"/>
          </a:bodyPr>
          <a:lstStyle/>
          <a:p>
            <a:pPr marL="137160" indent="0">
              <a:buNone/>
            </a:pPr>
            <a:r>
              <a:rPr lang="lv-LV" dirty="0" smtClean="0"/>
              <a:t>Raugveida sēnīte</a:t>
            </a:r>
          </a:p>
          <a:p>
            <a:pPr marL="137160" indent="0">
              <a:buNone/>
            </a:pPr>
            <a:r>
              <a:rPr lang="lv-LV" b="1" i="1" dirty="0" smtClean="0"/>
              <a:t>Virspusējā </a:t>
            </a:r>
            <a:r>
              <a:rPr lang="lv-LV" dirty="0"/>
              <a:t>(epidermas raga slānī</a:t>
            </a:r>
            <a:r>
              <a:rPr lang="lv-LV" dirty="0" smtClean="0"/>
              <a:t>)</a:t>
            </a:r>
          </a:p>
          <a:p>
            <a:pPr marL="137160" indent="0">
              <a:buNone/>
            </a:pPr>
            <a:r>
              <a:rPr lang="lv-LV" dirty="0"/>
              <a:t>Vēders, krūtis, mugura, (retāk pleci, kakls, galvas matainās daļas āda</a:t>
            </a:r>
            <a:r>
              <a:rPr lang="lv-LV" dirty="0" smtClean="0"/>
              <a:t>)</a:t>
            </a:r>
          </a:p>
          <a:p>
            <a:pPr marL="137160" indent="0">
              <a:buNone/>
            </a:pPr>
            <a:r>
              <a:rPr lang="lv-LV" dirty="0" smtClean="0"/>
              <a:t>* </a:t>
            </a:r>
            <a:r>
              <a:rPr lang="lv-LV" dirty="0"/>
              <a:t>Dzeltenīgi, pelēcīgi – rozā, vēlāk dažādu toņu brūni plankumi; </a:t>
            </a:r>
          </a:p>
          <a:p>
            <a:pPr marL="137160" indent="0">
              <a:buNone/>
            </a:pPr>
            <a:r>
              <a:rPr lang="lv-LV" dirty="0"/>
              <a:t>* viegla lobīšanās; </a:t>
            </a:r>
          </a:p>
          <a:p>
            <a:pPr marL="137160" indent="0">
              <a:buNone/>
            </a:pPr>
            <a:r>
              <a:rPr lang="lv-LV" dirty="0"/>
              <a:t>* pie sauļošanās paliek gaišāki ādas plankumi. </a:t>
            </a:r>
          </a:p>
          <a:p>
            <a:pPr marL="137160" indent="0">
              <a:buNone/>
            </a:pPr>
            <a:r>
              <a:rPr lang="lv-LV" i="1" dirty="0"/>
              <a:t>Niezes, dedzināšanas un iekaisuma nav</a:t>
            </a:r>
            <a:r>
              <a:rPr lang="lv-LV" i="1" dirty="0" smtClean="0"/>
              <a:t>.</a:t>
            </a:r>
            <a:r>
              <a:rPr lang="lv-LV" dirty="0"/>
              <a:t> </a:t>
            </a:r>
            <a:endParaRPr lang="lv-LV" dirty="0" smtClean="0"/>
          </a:p>
          <a:p>
            <a:pPr marL="137160" indent="0">
              <a:buNone/>
            </a:pPr>
            <a:r>
              <a:rPr lang="lv-LV" dirty="0" smtClean="0"/>
              <a:t>Slimo bērni </a:t>
            </a:r>
            <a:r>
              <a:rPr lang="lv-LV" dirty="0"/>
              <a:t>(pēc 7 gadu vecuma) un jauni cilvēki, veci cilvēki ļoti reti.</a:t>
            </a:r>
          </a:p>
          <a:p>
            <a:pPr marL="137160" indent="0">
              <a:buNone/>
            </a:pPr>
            <a:endParaRPr lang="lv-LV" i="1" dirty="0" smtClean="0"/>
          </a:p>
          <a:p>
            <a:pPr marL="137160" indent="0">
              <a:buNone/>
            </a:pPr>
            <a:endParaRPr lang="lv-LV" dirty="0"/>
          </a:p>
          <a:p>
            <a:pPr marL="137160" indent="0">
              <a:buNone/>
            </a:pPr>
            <a:endParaRPr lang="lv-LV" dirty="0"/>
          </a:p>
        </p:txBody>
      </p:sp>
    </p:spTree>
    <p:extLst>
      <p:ext uri="{BB962C8B-B14F-4D97-AF65-F5344CB8AC3E}">
        <p14:creationId xmlns:p14="http://schemas.microsoft.com/office/powerpoint/2010/main" val="841799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Daudzkrāsainā ēde</a:t>
            </a:r>
            <a:endParaRPr lang="lv-LV"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905" y="1417638"/>
            <a:ext cx="4012063" cy="209630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7130" y="4775088"/>
            <a:ext cx="2630870" cy="175391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1434" y="3621266"/>
            <a:ext cx="2904078" cy="290407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004" y="3680024"/>
            <a:ext cx="3012692" cy="284532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6096" y="1413164"/>
            <a:ext cx="2664296" cy="1995650"/>
          </a:xfrm>
          <a:prstGeom prst="rect">
            <a:avLst/>
          </a:prstGeom>
        </p:spPr>
      </p:pic>
    </p:spTree>
    <p:extLst>
      <p:ext uri="{BB962C8B-B14F-4D97-AF65-F5344CB8AC3E}">
        <p14:creationId xmlns:p14="http://schemas.microsoft.com/office/powerpoint/2010/main" val="807128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Galvas matainās daļas virspusējā trihofītija</a:t>
            </a:r>
            <a:endParaRPr lang="lv-LV" dirty="0"/>
          </a:p>
        </p:txBody>
      </p:sp>
      <p:sp>
        <p:nvSpPr>
          <p:cNvPr id="3" name="Content Placeholder 2"/>
          <p:cNvSpPr>
            <a:spLocks noGrp="1"/>
          </p:cNvSpPr>
          <p:nvPr>
            <p:ph idx="1"/>
          </p:nvPr>
        </p:nvSpPr>
        <p:spPr/>
        <p:txBody>
          <a:bodyPr/>
          <a:lstStyle/>
          <a:p>
            <a:r>
              <a:rPr lang="lv-LV" dirty="0"/>
              <a:t>Viens vai vairāki nelieli, apaļi, norobežoti perēkļi;</a:t>
            </a:r>
          </a:p>
          <a:p>
            <a:r>
              <a:rPr lang="lv-LV" dirty="0"/>
              <a:t>* perēkļos retināti mati;</a:t>
            </a:r>
          </a:p>
          <a:p>
            <a:r>
              <a:rPr lang="lv-LV" dirty="0"/>
              <a:t>* izteikta ādas zvīņošanās;</a:t>
            </a:r>
          </a:p>
          <a:p>
            <a:r>
              <a:rPr lang="lv-LV" dirty="0"/>
              <a:t>* mati aplūzt 1 – 3 mm virs ādas;</a:t>
            </a:r>
          </a:p>
          <a:p>
            <a:r>
              <a:rPr lang="lv-LV" dirty="0"/>
              <a:t> * paliek pelēki balti „celmiņi”;</a:t>
            </a:r>
          </a:p>
          <a:p>
            <a:r>
              <a:rPr lang="lv-LV" dirty="0"/>
              <a:t>* perēkļi palielinās izmēros.</a:t>
            </a:r>
          </a:p>
          <a:p>
            <a:r>
              <a:rPr lang="lv-LV" i="1" dirty="0"/>
              <a:t>Iekaisuma nav.</a:t>
            </a:r>
            <a:r>
              <a:rPr lang="lv-LV" dirty="0"/>
              <a:t> </a:t>
            </a:r>
          </a:p>
        </p:txBody>
      </p:sp>
    </p:spTree>
    <p:extLst>
      <p:ext uri="{BB962C8B-B14F-4D97-AF65-F5344CB8AC3E}">
        <p14:creationId xmlns:p14="http://schemas.microsoft.com/office/powerpoint/2010/main" val="205332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Picture 3"/>
          <p:cNvPicPr>
            <a:picLocks noChangeAspect="1"/>
          </p:cNvPicPr>
          <p:nvPr/>
        </p:nvPicPr>
        <p:blipFill>
          <a:blip r:embed="rId2"/>
          <a:stretch>
            <a:fillRect/>
          </a:stretch>
        </p:blipFill>
        <p:spPr>
          <a:xfrm>
            <a:off x="251520" y="1628800"/>
            <a:ext cx="6002024" cy="2572296"/>
          </a:xfrm>
          <a:prstGeom prst="rect">
            <a:avLst/>
          </a:prstGeom>
        </p:spPr>
      </p:pic>
      <p:pic>
        <p:nvPicPr>
          <p:cNvPr id="5" name="Picture 4"/>
          <p:cNvPicPr>
            <a:picLocks noChangeAspect="1"/>
          </p:cNvPicPr>
          <p:nvPr/>
        </p:nvPicPr>
        <p:blipFill>
          <a:blip r:embed="rId3"/>
          <a:stretch>
            <a:fillRect/>
          </a:stretch>
        </p:blipFill>
        <p:spPr>
          <a:xfrm>
            <a:off x="5724127" y="4201096"/>
            <a:ext cx="2873519" cy="2218357"/>
          </a:xfrm>
          <a:prstGeom prst="rect">
            <a:avLst/>
          </a:prstGeom>
        </p:spPr>
      </p:pic>
    </p:spTree>
    <p:extLst>
      <p:ext uri="{BB962C8B-B14F-4D97-AF65-F5344CB8AC3E}">
        <p14:creationId xmlns:p14="http://schemas.microsoft.com/office/powerpoint/2010/main" val="3804642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Galvas matainās daļas dziļā trihofītija</a:t>
            </a:r>
            <a:endParaRPr lang="lv-LV" dirty="0"/>
          </a:p>
        </p:txBody>
      </p:sp>
      <p:sp>
        <p:nvSpPr>
          <p:cNvPr id="3" name="Content Placeholder 2"/>
          <p:cNvSpPr>
            <a:spLocks noGrp="1"/>
          </p:cNvSpPr>
          <p:nvPr>
            <p:ph idx="1"/>
          </p:nvPr>
        </p:nvSpPr>
        <p:spPr/>
        <p:txBody>
          <a:bodyPr>
            <a:normAutofit fontScale="92500" lnSpcReduction="20000"/>
          </a:bodyPr>
          <a:lstStyle/>
          <a:p>
            <a:r>
              <a:rPr lang="lv-LV" dirty="0"/>
              <a:t>Ādā sāpīgs, sabiezējis mezgliņš, kura virspusē ir strutu pūslītis; </a:t>
            </a:r>
          </a:p>
          <a:p>
            <a:r>
              <a:rPr lang="lv-LV" dirty="0"/>
              <a:t>* nolūzis mats 1 – 3 mm augstumā virs ādas; </a:t>
            </a:r>
          </a:p>
          <a:p>
            <a:r>
              <a:rPr lang="lv-LV" dirty="0"/>
              <a:t>* strutu  mezgli saplūst, veidojas asiņaini strutainas kreveles; </a:t>
            </a:r>
          </a:p>
          <a:p>
            <a:r>
              <a:rPr lang="lv-LV" dirty="0"/>
              <a:t>* noņemot kreveles, redzams, kā no mata folikuliem pilienveidā izdalās strutas („medus šūnas”); </a:t>
            </a:r>
          </a:p>
          <a:p>
            <a:r>
              <a:rPr lang="lv-LV" dirty="0"/>
              <a:t>* vēlāk mati šajās vietās izkrīt, veidojot atrofiskas rētas; </a:t>
            </a:r>
          </a:p>
          <a:p>
            <a:r>
              <a:rPr lang="lv-LV" dirty="0"/>
              <a:t>*bieži var būt  paaugstināta ķermeņa temperatūra, galvas sāpes, drudzis, ādas izsitumi. </a:t>
            </a:r>
          </a:p>
          <a:p>
            <a:endParaRPr lang="lv-LV" dirty="0"/>
          </a:p>
        </p:txBody>
      </p:sp>
    </p:spTree>
    <p:extLst>
      <p:ext uri="{BB962C8B-B14F-4D97-AF65-F5344CB8AC3E}">
        <p14:creationId xmlns:p14="http://schemas.microsoft.com/office/powerpoint/2010/main" val="3831218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Picture 3"/>
          <p:cNvPicPr>
            <a:picLocks noChangeAspect="1"/>
          </p:cNvPicPr>
          <p:nvPr/>
        </p:nvPicPr>
        <p:blipFill>
          <a:blip r:embed="rId2"/>
          <a:stretch>
            <a:fillRect/>
          </a:stretch>
        </p:blipFill>
        <p:spPr>
          <a:xfrm>
            <a:off x="755576" y="1772816"/>
            <a:ext cx="4246587" cy="2348278"/>
          </a:xfrm>
          <a:prstGeom prst="rect">
            <a:avLst/>
          </a:prstGeom>
        </p:spPr>
      </p:pic>
      <p:pic>
        <p:nvPicPr>
          <p:cNvPr id="5" name="Picture 4"/>
          <p:cNvPicPr>
            <a:picLocks noChangeAspect="1"/>
          </p:cNvPicPr>
          <p:nvPr/>
        </p:nvPicPr>
        <p:blipFill>
          <a:blip r:embed="rId3"/>
          <a:stretch>
            <a:fillRect/>
          </a:stretch>
        </p:blipFill>
        <p:spPr>
          <a:xfrm>
            <a:off x="5299720" y="3573016"/>
            <a:ext cx="3387080" cy="3024179"/>
          </a:xfrm>
          <a:prstGeom prst="rect">
            <a:avLst/>
          </a:prstGeom>
        </p:spPr>
      </p:pic>
    </p:spTree>
    <p:extLst>
      <p:ext uri="{BB962C8B-B14F-4D97-AF65-F5344CB8AC3E}">
        <p14:creationId xmlns:p14="http://schemas.microsoft.com/office/powerpoint/2010/main" val="9862491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Gludās ādas trihofītija</a:t>
            </a:r>
            <a:endParaRPr lang="lv-LV" dirty="0">
              <a:latin typeface="Times New Roman" panose="02020603050405020304" pitchFamily="18" charset="0"/>
              <a:cs typeface="Times New Roman" panose="02020603050405020304" pitchFamily="18" charset="0"/>
            </a:endParaRPr>
          </a:p>
        </p:txBody>
      </p:sp>
      <p:sp>
        <p:nvSpPr>
          <p:cNvPr id="3" name="Satura vietturis 2"/>
          <p:cNvSpPr>
            <a:spLocks noGrp="1"/>
          </p:cNvSpPr>
          <p:nvPr>
            <p:ph idx="1"/>
          </p:nvPr>
        </p:nvSpPr>
        <p:spPr>
          <a:xfrm>
            <a:off x="0" y="1600200"/>
            <a:ext cx="9144000" cy="4709160"/>
          </a:xfrm>
        </p:spPr>
        <p:txBody>
          <a:bodyPr>
            <a:normAutofit fontScale="92500" lnSpcReduction="10000"/>
          </a:bodyPr>
          <a:lstStyle/>
          <a:p>
            <a:pPr marL="137160" indent="0">
              <a:buNone/>
            </a:pPr>
            <a:r>
              <a:rPr lang="lv-LV" dirty="0" smtClean="0"/>
              <a:t>Gludās </a:t>
            </a:r>
            <a:r>
              <a:rPr lang="lv-LV" dirty="0"/>
              <a:t>ādas </a:t>
            </a:r>
            <a:r>
              <a:rPr lang="lv-LV" b="1" i="1" dirty="0"/>
              <a:t>virspusējā </a:t>
            </a:r>
            <a:r>
              <a:rPr lang="lv-LV" dirty="0"/>
              <a:t>trihofītija, parasti kopā ar galvas matu virspusējo trihofītiju. </a:t>
            </a:r>
            <a:endParaRPr lang="lv-LV" dirty="0" smtClean="0"/>
          </a:p>
          <a:p>
            <a:pPr marL="137160" indent="0">
              <a:buNone/>
            </a:pPr>
            <a:r>
              <a:rPr lang="lv-LV" dirty="0"/>
              <a:t>Gludā āda ķermeņa atklātajās virsmās – seja, kakls, apakšdelmi. </a:t>
            </a:r>
            <a:endParaRPr lang="lv-LV" dirty="0" smtClean="0"/>
          </a:p>
          <a:p>
            <a:pPr marL="137160" indent="0">
              <a:buNone/>
            </a:pPr>
            <a:r>
              <a:rPr lang="lv-LV" dirty="0"/>
              <a:t>Iesārts, norobežots, viegli uztūcis plankumiņš;</a:t>
            </a:r>
          </a:p>
          <a:p>
            <a:pPr marL="137160" indent="0">
              <a:buNone/>
            </a:pPr>
            <a:r>
              <a:rPr lang="lv-LV" dirty="0"/>
              <a:t>* plankumiņš ātri palielinās izmēros;</a:t>
            </a:r>
          </a:p>
          <a:p>
            <a:pPr marL="137160" indent="0">
              <a:buNone/>
            </a:pPr>
            <a:r>
              <a:rPr lang="lv-LV" dirty="0"/>
              <a:t>* vēlāk plankumiņam  vidus bālē un sāk zvīņoties;</a:t>
            </a:r>
          </a:p>
          <a:p>
            <a:pPr marL="137160" indent="0">
              <a:buNone/>
            </a:pPr>
            <a:r>
              <a:rPr lang="lv-LV" dirty="0"/>
              <a:t>* ap malām sārts valnītis, kas klāts ar pūslīšiem, zvīņām un krevelītēm;</a:t>
            </a:r>
          </a:p>
          <a:p>
            <a:pPr marL="137160" indent="0">
              <a:buNone/>
            </a:pPr>
            <a:r>
              <a:rPr lang="lv-LV" dirty="0"/>
              <a:t>* tādu perēkļu var būt daudz. </a:t>
            </a:r>
          </a:p>
          <a:p>
            <a:pPr marL="137160" indent="0">
              <a:buNone/>
            </a:pPr>
            <a:r>
              <a:rPr lang="lv-LV" i="1" dirty="0"/>
              <a:t>Niezes, dedzināšanas nav.</a:t>
            </a:r>
            <a:endParaRPr lang="lv-LV" sz="2000" dirty="0"/>
          </a:p>
        </p:txBody>
      </p:sp>
    </p:spTree>
    <p:extLst>
      <p:ext uri="{BB962C8B-B14F-4D97-AF65-F5344CB8AC3E}">
        <p14:creationId xmlns:p14="http://schemas.microsoft.com/office/powerpoint/2010/main" val="435994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Gludās ādas virspusējā trihofītija</a:t>
            </a:r>
            <a:endParaRPr lang="lv-LV"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4574259"/>
            <a:ext cx="3240360" cy="201622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4489" y="1916832"/>
            <a:ext cx="2448272" cy="244827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594" y="1539579"/>
            <a:ext cx="3034680" cy="303468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817" y="4632069"/>
            <a:ext cx="3360415" cy="224027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710" y="1539579"/>
            <a:ext cx="2676128" cy="2007096"/>
          </a:xfrm>
          <a:prstGeom prst="rect">
            <a:avLst/>
          </a:prstGeom>
        </p:spPr>
      </p:pic>
    </p:spTree>
    <p:extLst>
      <p:ext uri="{BB962C8B-B14F-4D97-AF65-F5344CB8AC3E}">
        <p14:creationId xmlns:p14="http://schemas.microsoft.com/office/powerpoint/2010/main" val="2175861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395536" y="404664"/>
            <a:ext cx="8229600" cy="1143000"/>
          </a:xfrm>
        </p:spPr>
        <p:txBody>
          <a:bodyPr/>
          <a:lstStyle/>
          <a:p>
            <a:r>
              <a:rPr lang="lv-LV" dirty="0" smtClean="0">
                <a:latin typeface="Times New Roman" panose="02020603050405020304" pitchFamily="18" charset="0"/>
                <a:cs typeface="Times New Roman" panose="02020603050405020304" pitchFamily="18" charset="0"/>
              </a:rPr>
              <a:t>Dziļā trihofītija</a:t>
            </a:r>
            <a:endParaRPr lang="lv-LV" dirty="0">
              <a:latin typeface="Times New Roman" panose="02020603050405020304" pitchFamily="18" charset="0"/>
              <a:cs typeface="Times New Roman" panose="02020603050405020304" pitchFamily="18" charset="0"/>
            </a:endParaRPr>
          </a:p>
        </p:txBody>
      </p:sp>
      <p:sp>
        <p:nvSpPr>
          <p:cNvPr id="3" name="Satura vietturis 2"/>
          <p:cNvSpPr>
            <a:spLocks noGrp="1"/>
          </p:cNvSpPr>
          <p:nvPr>
            <p:ph idx="1"/>
          </p:nvPr>
        </p:nvSpPr>
        <p:spPr/>
        <p:txBody>
          <a:bodyPr>
            <a:normAutofit/>
          </a:bodyPr>
          <a:lstStyle/>
          <a:p>
            <a:r>
              <a:rPr lang="lv-LV" dirty="0"/>
              <a:t>Apaļš iekaisuma perēklis, kura virspusē ir daudzas pustulas; </a:t>
            </a:r>
          </a:p>
          <a:p>
            <a:r>
              <a:rPr lang="lv-LV" dirty="0"/>
              <a:t>* pustulas sakalst, veidojot strutainas kreveles; </a:t>
            </a:r>
          </a:p>
          <a:p>
            <a:r>
              <a:rPr lang="lv-LV" dirty="0"/>
              <a:t>* perēklis pakāpeniski palielinās izmēros; </a:t>
            </a:r>
          </a:p>
          <a:p>
            <a:r>
              <a:rPr lang="lv-LV" dirty="0"/>
              <a:t>*pēc izārstēšanās paliek pigmentācija un punktveida rētas;</a:t>
            </a:r>
          </a:p>
          <a:p>
            <a:r>
              <a:rPr lang="lv-LV" dirty="0"/>
              <a:t>*bieži var būt  paaugstināta ķermeņa temperatūra, galvas sāpes, drudzis, ādas izsitumi.</a:t>
            </a:r>
          </a:p>
          <a:p>
            <a:endParaRPr lang="lv-LV" dirty="0" smtClean="0"/>
          </a:p>
        </p:txBody>
      </p:sp>
    </p:spTree>
    <p:extLst>
      <p:ext uri="{BB962C8B-B14F-4D97-AF65-F5344CB8AC3E}">
        <p14:creationId xmlns:p14="http://schemas.microsoft.com/office/powerpoint/2010/main" val="20485857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Parazitārā sikoze</a:t>
            </a:r>
            <a:endParaRPr lang="lv-LV"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988839"/>
            <a:ext cx="3528392" cy="2352261"/>
          </a:xfrm>
          <a:prstGeom prst="rect">
            <a:avLst/>
          </a:prstGeom>
        </p:spPr>
      </p:pic>
    </p:spTree>
    <p:extLst>
      <p:ext uri="{BB962C8B-B14F-4D97-AF65-F5344CB8AC3E}">
        <p14:creationId xmlns:p14="http://schemas.microsoft.com/office/powerpoint/2010/main" val="1313603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Pēdu mikoze</a:t>
            </a:r>
            <a:endParaRPr lang="lv-LV"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lv-LV" dirty="0"/>
              <a:t>Pirkstu starpās (sākumā starp 3. un 4., 4. un 5. pirkstu) parādās viegla ādas lobīšanās; </a:t>
            </a:r>
          </a:p>
          <a:p>
            <a:r>
              <a:rPr lang="lv-LV" dirty="0"/>
              <a:t>* veidojas nelielas plaisas; </a:t>
            </a:r>
          </a:p>
          <a:p>
            <a:r>
              <a:rPr lang="lv-LV" dirty="0"/>
              <a:t>* ādas lobīšanās pastiprinās; </a:t>
            </a:r>
          </a:p>
          <a:p>
            <a:r>
              <a:rPr lang="lv-LV" dirty="0"/>
              <a:t>* parādās nieze; </a:t>
            </a:r>
          </a:p>
          <a:p>
            <a:r>
              <a:rPr lang="lv-LV" dirty="0"/>
              <a:t>* process pāriet uz pirkstiem un pēdas apakšējo virsmu; </a:t>
            </a:r>
          </a:p>
          <a:p>
            <a:r>
              <a:rPr lang="lv-LV" dirty="0"/>
              <a:t>* sāpes pēdās staigājot; </a:t>
            </a:r>
          </a:p>
          <a:p>
            <a:r>
              <a:rPr lang="lv-LV" dirty="0"/>
              <a:t>* ielaistos gadījumos pāriet uz nagiem </a:t>
            </a:r>
          </a:p>
        </p:txBody>
      </p:sp>
    </p:spTree>
    <p:extLst>
      <p:ext uri="{BB962C8B-B14F-4D97-AF65-F5344CB8AC3E}">
        <p14:creationId xmlns:p14="http://schemas.microsoft.com/office/powerpoint/2010/main" val="2891095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anose="02020603050405020304" pitchFamily="18" charset="0"/>
                <a:cs typeface="Times New Roman" panose="02020603050405020304" pitchFamily="18" charset="0"/>
              </a:rPr>
              <a:t>Pēdu mikoze</a:t>
            </a:r>
            <a:endParaRPr lang="lv-LV"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035675" y="2404783"/>
            <a:ext cx="3072650" cy="2048434"/>
          </a:xfrm>
          <a:prstGeom prst="rect">
            <a:avLst/>
          </a:prstGeom>
        </p:spPr>
      </p:pic>
    </p:spTree>
    <p:extLst>
      <p:ext uri="{BB962C8B-B14F-4D97-AF65-F5344CB8AC3E}">
        <p14:creationId xmlns:p14="http://schemas.microsoft.com/office/powerpoint/2010/main" val="2032530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Nagu trihofītija</a:t>
            </a:r>
            <a:endParaRPr lang="lv-LV" dirty="0"/>
          </a:p>
        </p:txBody>
      </p:sp>
      <p:sp>
        <p:nvSpPr>
          <p:cNvPr id="3" name="Content Placeholder 2"/>
          <p:cNvSpPr>
            <a:spLocks noGrp="1"/>
          </p:cNvSpPr>
          <p:nvPr>
            <p:ph idx="1"/>
          </p:nvPr>
        </p:nvSpPr>
        <p:spPr>
          <a:xfrm>
            <a:off x="0" y="1600200"/>
            <a:ext cx="9036496" cy="5141168"/>
          </a:xfrm>
        </p:spPr>
        <p:txBody>
          <a:bodyPr>
            <a:normAutofit/>
          </a:bodyPr>
          <a:lstStyle/>
          <a:p>
            <a:pPr marL="137160" indent="0">
              <a:buNone/>
            </a:pPr>
            <a:r>
              <a:rPr lang="lv-LV" dirty="0" smtClean="0"/>
              <a:t>No </a:t>
            </a:r>
            <a:r>
              <a:rPr lang="lv-LV" dirty="0"/>
              <a:t>sākuma nagā novērojami pelēki bāli plankumi; </a:t>
            </a:r>
          </a:p>
          <a:p>
            <a:pPr marL="137160" indent="0">
              <a:buNone/>
            </a:pPr>
            <a:r>
              <a:rPr lang="lv-LV" dirty="0"/>
              <a:t>* naga plātne sabiezē; </a:t>
            </a:r>
          </a:p>
          <a:p>
            <a:pPr marL="137160" indent="0">
              <a:buNone/>
            </a:pPr>
            <a:r>
              <a:rPr lang="lv-LV" dirty="0"/>
              <a:t>* naga virspuse kļūst grumbuļaina; </a:t>
            </a:r>
          </a:p>
          <a:p>
            <a:pPr marL="137160" indent="0">
              <a:buNone/>
            </a:pPr>
            <a:r>
              <a:rPr lang="lv-LV" dirty="0"/>
              <a:t>*nags zaudē spīdumu un krāsu, kļūst blāvs un netīri pelēks; </a:t>
            </a:r>
          </a:p>
          <a:p>
            <a:pPr marL="137160" indent="0">
              <a:buNone/>
            </a:pPr>
            <a:r>
              <a:rPr lang="lv-LV" dirty="0"/>
              <a:t>* process ātri izplatās pa visu nagu; </a:t>
            </a:r>
          </a:p>
          <a:p>
            <a:pPr marL="137160" indent="0">
              <a:buNone/>
            </a:pPr>
            <a:r>
              <a:rPr lang="lv-LV" dirty="0"/>
              <a:t>* nags kļūst irdens, viegli plaisā un drūp; </a:t>
            </a:r>
          </a:p>
          <a:p>
            <a:pPr marL="137160" indent="0">
              <a:buNone/>
            </a:pPr>
            <a:r>
              <a:rPr lang="lv-LV" dirty="0"/>
              <a:t>* bojāts var būt viens vai vairāki nagi;</a:t>
            </a:r>
          </a:p>
          <a:p>
            <a:pPr marL="137160" indent="0">
              <a:buNone/>
            </a:pPr>
            <a:r>
              <a:rPr lang="lv-LV" dirty="0"/>
              <a:t>* uz plaukstām un pēdām sabiezējis raga slānis ar lobīšanos.</a:t>
            </a:r>
          </a:p>
          <a:p>
            <a:endParaRPr lang="lv-LV" dirty="0"/>
          </a:p>
        </p:txBody>
      </p:sp>
    </p:spTree>
    <p:extLst>
      <p:ext uri="{BB962C8B-B14F-4D97-AF65-F5344CB8AC3E}">
        <p14:creationId xmlns:p14="http://schemas.microsoft.com/office/powerpoint/2010/main" val="1831176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Nagu sēnīte</a:t>
            </a:r>
            <a:endParaRPr lang="lv-LV" dirty="0"/>
          </a:p>
        </p:txBody>
      </p:sp>
      <p:pic>
        <p:nvPicPr>
          <p:cNvPr id="6" name="Picture 5"/>
          <p:cNvPicPr>
            <a:picLocks noChangeAspect="1"/>
          </p:cNvPicPr>
          <p:nvPr/>
        </p:nvPicPr>
        <p:blipFill>
          <a:blip r:embed="rId2"/>
          <a:stretch>
            <a:fillRect/>
          </a:stretch>
        </p:blipFill>
        <p:spPr>
          <a:xfrm>
            <a:off x="539552" y="1641020"/>
            <a:ext cx="4248472" cy="2647815"/>
          </a:xfrm>
          <a:prstGeom prst="rect">
            <a:avLst/>
          </a:prstGeom>
        </p:spPr>
      </p:pic>
      <p:pic>
        <p:nvPicPr>
          <p:cNvPr id="7" name="Picture 6"/>
          <p:cNvPicPr>
            <a:picLocks noChangeAspect="1"/>
          </p:cNvPicPr>
          <p:nvPr/>
        </p:nvPicPr>
        <p:blipFill>
          <a:blip r:embed="rId3"/>
          <a:stretch>
            <a:fillRect/>
          </a:stretch>
        </p:blipFill>
        <p:spPr>
          <a:xfrm>
            <a:off x="5670589" y="1628800"/>
            <a:ext cx="3008362" cy="3008362"/>
          </a:xfrm>
          <a:prstGeom prst="rect">
            <a:avLst/>
          </a:prstGeom>
        </p:spPr>
      </p:pic>
      <p:pic>
        <p:nvPicPr>
          <p:cNvPr id="8" name="Picture 7"/>
          <p:cNvPicPr>
            <a:picLocks noChangeAspect="1"/>
          </p:cNvPicPr>
          <p:nvPr/>
        </p:nvPicPr>
        <p:blipFill>
          <a:blip r:embed="rId4"/>
          <a:stretch>
            <a:fillRect/>
          </a:stretch>
        </p:blipFill>
        <p:spPr>
          <a:xfrm>
            <a:off x="2312853" y="4323471"/>
            <a:ext cx="3357736" cy="2518302"/>
          </a:xfrm>
          <a:prstGeom prst="rect">
            <a:avLst/>
          </a:prstGeom>
        </p:spPr>
      </p:pic>
    </p:spTree>
    <p:extLst>
      <p:ext uri="{BB962C8B-B14F-4D97-AF65-F5344CB8AC3E}">
        <p14:creationId xmlns:p14="http://schemas.microsoft.com/office/powerpoint/2010/main" val="11756282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Mikrosporija (galvas matainā dala) </a:t>
            </a:r>
            <a:endParaRPr lang="lv-LV" dirty="0"/>
          </a:p>
        </p:txBody>
      </p:sp>
      <p:sp>
        <p:nvSpPr>
          <p:cNvPr id="3" name="Content Placeholder 2"/>
          <p:cNvSpPr>
            <a:spLocks noGrp="1"/>
          </p:cNvSpPr>
          <p:nvPr>
            <p:ph idx="1"/>
          </p:nvPr>
        </p:nvSpPr>
        <p:spPr/>
        <p:txBody>
          <a:bodyPr/>
          <a:lstStyle/>
          <a:p>
            <a:pPr marL="137160" indent="0">
              <a:buNone/>
            </a:pPr>
            <a:r>
              <a:rPr lang="lv-LV" dirty="0"/>
              <a:t>Viens vai divi stingri norobežoti apaļas formas perēkļi; </a:t>
            </a:r>
          </a:p>
          <a:p>
            <a:pPr marL="137160" indent="0">
              <a:buNone/>
            </a:pPr>
            <a:r>
              <a:rPr lang="lv-LV" dirty="0"/>
              <a:t>* bojājuma vietā visi mati aplūzuši 5 – 8 mm virs ādas; </a:t>
            </a:r>
          </a:p>
          <a:p>
            <a:pPr marL="137160" indent="0">
              <a:buNone/>
            </a:pPr>
            <a:r>
              <a:rPr lang="lv-LV" dirty="0"/>
              <a:t>* nolūzušie mati ir iepelēki balti, klāti ar sēnīšu sporām; </a:t>
            </a:r>
          </a:p>
          <a:p>
            <a:pPr marL="137160" indent="0">
              <a:buNone/>
            </a:pPr>
            <a:r>
              <a:rPr lang="lv-LV" dirty="0"/>
              <a:t>* perēkļu virspusē ādas lobīšanās; </a:t>
            </a:r>
          </a:p>
          <a:p>
            <a:pPr marL="137160" indent="0">
              <a:buNone/>
            </a:pPr>
            <a:r>
              <a:rPr lang="lv-LV" dirty="0"/>
              <a:t>* reizēm var būt folikulārās pustulas.</a:t>
            </a:r>
          </a:p>
        </p:txBody>
      </p:sp>
    </p:spTree>
    <p:extLst>
      <p:ext uri="{BB962C8B-B14F-4D97-AF65-F5344CB8AC3E}">
        <p14:creationId xmlns:p14="http://schemas.microsoft.com/office/powerpoint/2010/main" val="3978754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Mikrosporija (galvas matainā daļa un bārda)</a:t>
            </a:r>
            <a:endParaRPr lang="lv-LV" dirty="0"/>
          </a:p>
        </p:txBody>
      </p:sp>
      <p:sp>
        <p:nvSpPr>
          <p:cNvPr id="3" name="Content Placeholder 2"/>
          <p:cNvSpPr>
            <a:spLocks noGrp="1"/>
          </p:cNvSpPr>
          <p:nvPr>
            <p:ph idx="1"/>
          </p:nvPr>
        </p:nvSpPr>
        <p:spPr/>
        <p:txBody>
          <a:bodyPr/>
          <a:lstStyle/>
          <a:p>
            <a:pPr marL="137160" indent="0">
              <a:buNone/>
            </a:pPr>
            <a:r>
              <a:rPr lang="lv-LV" dirty="0"/>
              <a:t>Dažāda lieluma nepareizas formas bojāti matu perēkļi uz matainās daļas robežas, pārejot uz gludo ādu; </a:t>
            </a:r>
          </a:p>
          <a:p>
            <a:pPr marL="137160" indent="0">
              <a:buNone/>
            </a:pPr>
            <a:r>
              <a:rPr lang="lv-LV" dirty="0"/>
              <a:t>* perēkļos āda viegli lobās; </a:t>
            </a:r>
          </a:p>
          <a:p>
            <a:pPr marL="137160" indent="0">
              <a:buNone/>
            </a:pPr>
            <a:r>
              <a:rPr lang="lv-LV" dirty="0"/>
              <a:t>* daļa matu aplūzuši 6 – 8 mm virs ādas; </a:t>
            </a:r>
          </a:p>
          <a:p>
            <a:pPr marL="137160" indent="0">
              <a:buNone/>
            </a:pPr>
            <a:r>
              <a:rPr lang="lv-LV" dirty="0"/>
              <a:t>*  nolūzušie mati ir bāli pelēkā krāsā; </a:t>
            </a:r>
          </a:p>
          <a:p>
            <a:pPr marL="137160" indent="0">
              <a:buNone/>
            </a:pPr>
            <a:r>
              <a:rPr lang="lv-LV" dirty="0"/>
              <a:t>*  perēkļos redzami veseli mati</a:t>
            </a:r>
            <a:r>
              <a:rPr lang="lv-LV" dirty="0" smtClean="0"/>
              <a:t>.</a:t>
            </a:r>
          </a:p>
          <a:p>
            <a:pPr marL="137160" indent="0">
              <a:buNone/>
            </a:pPr>
            <a:r>
              <a:rPr lang="lv-LV" dirty="0" smtClean="0"/>
              <a:t>Ļoti lipīga.</a:t>
            </a:r>
            <a:endParaRPr lang="lv-LV" dirty="0"/>
          </a:p>
        </p:txBody>
      </p:sp>
    </p:spTree>
    <p:extLst>
      <p:ext uri="{BB962C8B-B14F-4D97-AF65-F5344CB8AC3E}">
        <p14:creationId xmlns:p14="http://schemas.microsoft.com/office/powerpoint/2010/main" val="40122236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Mikrosporija </a:t>
            </a:r>
            <a:endParaRPr lang="lv-LV" dirty="0"/>
          </a:p>
        </p:txBody>
      </p:sp>
      <p:pic>
        <p:nvPicPr>
          <p:cNvPr id="4" name="Picture 3"/>
          <p:cNvPicPr>
            <a:picLocks noChangeAspect="1"/>
          </p:cNvPicPr>
          <p:nvPr/>
        </p:nvPicPr>
        <p:blipFill>
          <a:blip r:embed="rId2"/>
          <a:stretch>
            <a:fillRect/>
          </a:stretch>
        </p:blipFill>
        <p:spPr>
          <a:xfrm>
            <a:off x="484731" y="1844824"/>
            <a:ext cx="3114675" cy="1466850"/>
          </a:xfrm>
          <a:prstGeom prst="rect">
            <a:avLst/>
          </a:prstGeom>
        </p:spPr>
      </p:pic>
      <p:pic>
        <p:nvPicPr>
          <p:cNvPr id="5" name="Picture 4"/>
          <p:cNvPicPr>
            <a:picLocks noChangeAspect="1"/>
          </p:cNvPicPr>
          <p:nvPr/>
        </p:nvPicPr>
        <p:blipFill>
          <a:blip r:embed="rId3"/>
          <a:stretch>
            <a:fillRect/>
          </a:stretch>
        </p:blipFill>
        <p:spPr>
          <a:xfrm>
            <a:off x="4788024" y="1844824"/>
            <a:ext cx="2857500" cy="1933575"/>
          </a:xfrm>
          <a:prstGeom prst="rect">
            <a:avLst/>
          </a:prstGeom>
        </p:spPr>
      </p:pic>
      <p:pic>
        <p:nvPicPr>
          <p:cNvPr id="6" name="Picture 5"/>
          <p:cNvPicPr>
            <a:picLocks noChangeAspect="1"/>
          </p:cNvPicPr>
          <p:nvPr/>
        </p:nvPicPr>
        <p:blipFill>
          <a:blip r:embed="rId4"/>
          <a:stretch>
            <a:fillRect/>
          </a:stretch>
        </p:blipFill>
        <p:spPr>
          <a:xfrm>
            <a:off x="1403648" y="3804473"/>
            <a:ext cx="2914650" cy="2466975"/>
          </a:xfrm>
          <a:prstGeom prst="rect">
            <a:avLst/>
          </a:prstGeom>
        </p:spPr>
      </p:pic>
    </p:spTree>
    <p:extLst>
      <p:ext uri="{BB962C8B-B14F-4D97-AF65-F5344CB8AC3E}">
        <p14:creationId xmlns:p14="http://schemas.microsoft.com/office/powerpoint/2010/main" val="6144357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Rubromikoze </a:t>
            </a:r>
            <a:endParaRPr lang="lv-LV" dirty="0"/>
          </a:p>
        </p:txBody>
      </p:sp>
      <p:sp>
        <p:nvSpPr>
          <p:cNvPr id="3" name="Content Placeholder 2"/>
          <p:cNvSpPr>
            <a:spLocks noGrp="1"/>
          </p:cNvSpPr>
          <p:nvPr>
            <p:ph idx="1"/>
          </p:nvPr>
        </p:nvSpPr>
        <p:spPr/>
        <p:txBody>
          <a:bodyPr/>
          <a:lstStyle/>
          <a:p>
            <a:pPr marL="137160" indent="0">
              <a:buNone/>
            </a:pPr>
            <a:r>
              <a:rPr lang="lv-LV" dirty="0"/>
              <a:t>Plaukstās un pēdās – apaļi, apsārtuši, norobežoti ādas laukumi, pārsegti ar sīkām zvīņām, kuru visvairāk ir ādas krokās, skartas visas pirkstu starpas;</a:t>
            </a:r>
          </a:p>
          <a:p>
            <a:r>
              <a:rPr lang="lv-LV" dirty="0" smtClean="0"/>
              <a:t>*Gludā </a:t>
            </a:r>
            <a:r>
              <a:rPr lang="lv-LV" dirty="0"/>
              <a:t>ādā – līdzīgi, kā pie pieaugušo gludās ādas </a:t>
            </a:r>
            <a:r>
              <a:rPr lang="lv-LV" dirty="0" smtClean="0"/>
              <a:t>trihofītijas;</a:t>
            </a:r>
            <a:endParaRPr lang="lv-LV" dirty="0"/>
          </a:p>
          <a:p>
            <a:r>
              <a:rPr lang="lv-LV" dirty="0"/>
              <a:t>Plaukstas, pēdas, gludā āda (apakšstilbi, gurni, retāk vēders, mugura, seja) un ādas lielās krokas.</a:t>
            </a:r>
          </a:p>
        </p:txBody>
      </p:sp>
    </p:spTree>
    <p:extLst>
      <p:ext uri="{BB962C8B-B14F-4D97-AF65-F5344CB8AC3E}">
        <p14:creationId xmlns:p14="http://schemas.microsoft.com/office/powerpoint/2010/main" val="34051206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Rubromikoze </a:t>
            </a:r>
            <a:endParaRPr lang="lv-LV" dirty="0"/>
          </a:p>
        </p:txBody>
      </p:sp>
      <p:pic>
        <p:nvPicPr>
          <p:cNvPr id="4" name="Picture 3"/>
          <p:cNvPicPr>
            <a:picLocks noChangeAspect="1"/>
          </p:cNvPicPr>
          <p:nvPr/>
        </p:nvPicPr>
        <p:blipFill>
          <a:blip r:embed="rId2"/>
          <a:stretch>
            <a:fillRect/>
          </a:stretch>
        </p:blipFill>
        <p:spPr>
          <a:xfrm>
            <a:off x="485087" y="1772816"/>
            <a:ext cx="2857500" cy="1905000"/>
          </a:xfrm>
          <a:prstGeom prst="rect">
            <a:avLst/>
          </a:prstGeom>
        </p:spPr>
      </p:pic>
      <p:pic>
        <p:nvPicPr>
          <p:cNvPr id="5" name="Picture 4"/>
          <p:cNvPicPr>
            <a:picLocks noChangeAspect="1"/>
          </p:cNvPicPr>
          <p:nvPr/>
        </p:nvPicPr>
        <p:blipFill>
          <a:blip r:embed="rId3"/>
          <a:stretch>
            <a:fillRect/>
          </a:stretch>
        </p:blipFill>
        <p:spPr>
          <a:xfrm>
            <a:off x="3750965" y="1772816"/>
            <a:ext cx="4919067" cy="2298012"/>
          </a:xfrm>
          <a:prstGeom prst="rect">
            <a:avLst/>
          </a:prstGeom>
        </p:spPr>
      </p:pic>
      <p:pic>
        <p:nvPicPr>
          <p:cNvPr id="6" name="Picture 5"/>
          <p:cNvPicPr>
            <a:picLocks noChangeAspect="1"/>
          </p:cNvPicPr>
          <p:nvPr/>
        </p:nvPicPr>
        <p:blipFill>
          <a:blip r:embed="rId4"/>
          <a:stretch>
            <a:fillRect/>
          </a:stretch>
        </p:blipFill>
        <p:spPr>
          <a:xfrm>
            <a:off x="1131590" y="4509120"/>
            <a:ext cx="5238750" cy="1724025"/>
          </a:xfrm>
          <a:prstGeom prst="rect">
            <a:avLst/>
          </a:prstGeom>
        </p:spPr>
      </p:pic>
    </p:spTree>
    <p:extLst>
      <p:ext uri="{BB962C8B-B14F-4D97-AF65-F5344CB8AC3E}">
        <p14:creationId xmlns:p14="http://schemas.microsoft.com/office/powerpoint/2010/main" val="2517890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Kandidoze </a:t>
            </a:r>
            <a:endParaRPr lang="lv-LV" dirty="0"/>
          </a:p>
        </p:txBody>
      </p:sp>
      <p:sp>
        <p:nvSpPr>
          <p:cNvPr id="3" name="Content Placeholder 2"/>
          <p:cNvSpPr>
            <a:spLocks noGrp="1"/>
          </p:cNvSpPr>
          <p:nvPr>
            <p:ph idx="1"/>
          </p:nvPr>
        </p:nvSpPr>
        <p:spPr/>
        <p:txBody>
          <a:bodyPr/>
          <a:lstStyle/>
          <a:p>
            <a:pPr marL="137160" indent="0">
              <a:buNone/>
            </a:pPr>
            <a:r>
              <a:rPr lang="lv-LV" dirty="0"/>
              <a:t>Ādas krokās  – erozijas starp 3 un 4 roku pirkstiem, ādas krokās, ap ģenitālijām, cirkšņos, eroziju malas norobežotas ar uzirdinātu raga slāņi, stipra nieze</a:t>
            </a:r>
            <a:r>
              <a:rPr lang="lv-LV" dirty="0" smtClean="0"/>
              <a:t>.</a:t>
            </a:r>
          </a:p>
          <a:p>
            <a:pPr marL="137160" indent="0">
              <a:buNone/>
            </a:pPr>
            <a:r>
              <a:rPr lang="lv-LV" dirty="0"/>
              <a:t>Nagu – sākas no nagu valnīšiem, pāriet uz sāniem, pēc tam uz naga plāksnīti, naga valnīši pietūkuši, sarkani, sāpīgi, var izspiest strutas, naga plāksnīte ar šķērsrievām, kļūst duļķaina un drūp, akūtajā posmā var būt durstošas sāpes pirkstu galos.</a:t>
            </a:r>
          </a:p>
        </p:txBody>
      </p:sp>
    </p:spTree>
    <p:extLst>
      <p:ext uri="{BB962C8B-B14F-4D97-AF65-F5344CB8AC3E}">
        <p14:creationId xmlns:p14="http://schemas.microsoft.com/office/powerpoint/2010/main" val="2526220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Kandidoze </a:t>
            </a:r>
            <a:endParaRPr lang="lv-LV" dirty="0"/>
          </a:p>
        </p:txBody>
      </p:sp>
      <p:pic>
        <p:nvPicPr>
          <p:cNvPr id="4" name="Picture 3"/>
          <p:cNvPicPr>
            <a:picLocks noChangeAspect="1"/>
          </p:cNvPicPr>
          <p:nvPr/>
        </p:nvPicPr>
        <p:blipFill>
          <a:blip r:embed="rId2"/>
          <a:stretch>
            <a:fillRect/>
          </a:stretch>
        </p:blipFill>
        <p:spPr>
          <a:xfrm>
            <a:off x="449172" y="1988840"/>
            <a:ext cx="4500364" cy="2692572"/>
          </a:xfrm>
          <a:prstGeom prst="rect">
            <a:avLst/>
          </a:prstGeom>
        </p:spPr>
      </p:pic>
      <p:pic>
        <p:nvPicPr>
          <p:cNvPr id="5" name="Picture 4"/>
          <p:cNvPicPr>
            <a:picLocks noChangeAspect="1"/>
          </p:cNvPicPr>
          <p:nvPr/>
        </p:nvPicPr>
        <p:blipFill>
          <a:blip r:embed="rId3"/>
          <a:stretch>
            <a:fillRect/>
          </a:stretch>
        </p:blipFill>
        <p:spPr>
          <a:xfrm>
            <a:off x="5304284" y="1988840"/>
            <a:ext cx="3382516" cy="2278224"/>
          </a:xfrm>
          <a:prstGeom prst="rect">
            <a:avLst/>
          </a:prstGeom>
        </p:spPr>
      </p:pic>
      <p:pic>
        <p:nvPicPr>
          <p:cNvPr id="6" name="Picture 5"/>
          <p:cNvPicPr>
            <a:picLocks noChangeAspect="1"/>
          </p:cNvPicPr>
          <p:nvPr/>
        </p:nvPicPr>
        <p:blipFill>
          <a:blip r:embed="rId4"/>
          <a:stretch>
            <a:fillRect/>
          </a:stretch>
        </p:blipFill>
        <p:spPr>
          <a:xfrm>
            <a:off x="2655783" y="4838266"/>
            <a:ext cx="5238750" cy="1828800"/>
          </a:xfrm>
          <a:prstGeom prst="rect">
            <a:avLst/>
          </a:prstGeom>
        </p:spPr>
      </p:pic>
    </p:spTree>
    <p:extLst>
      <p:ext uri="{BB962C8B-B14F-4D97-AF65-F5344CB8AC3E}">
        <p14:creationId xmlns:p14="http://schemas.microsoft.com/office/powerpoint/2010/main" val="28903652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p>
            <a:pPr marL="137160" indent="0">
              <a:buNone/>
            </a:pPr>
            <a:endParaRPr lang="lv-LV" dirty="0" smtClean="0"/>
          </a:p>
          <a:p>
            <a:pPr marL="137160" indent="0">
              <a:buNone/>
            </a:pPr>
            <a:endParaRPr lang="lv-LV" dirty="0"/>
          </a:p>
          <a:p>
            <a:pPr marL="137160" indent="0">
              <a:buNone/>
            </a:pPr>
            <a:r>
              <a:rPr lang="lv-LV" dirty="0"/>
              <a:t> </a:t>
            </a:r>
            <a:r>
              <a:rPr lang="lv-LV" dirty="0" smtClean="0"/>
              <a:t>             PALDIES PAR UZMANĪBU!</a:t>
            </a:r>
            <a:endParaRPr lang="lv-LV" dirty="0"/>
          </a:p>
        </p:txBody>
      </p:sp>
    </p:spTree>
    <p:extLst>
      <p:ext uri="{BB962C8B-B14F-4D97-AF65-F5344CB8AC3E}">
        <p14:creationId xmlns:p14="http://schemas.microsoft.com/office/powerpoint/2010/main" val="2766547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kss">
  <a:themeElements>
    <a:clrScheme name="Apekss">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kss">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kss">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517</TotalTime>
  <Words>752</Words>
  <Application>Microsoft Office PowerPoint</Application>
  <PresentationFormat>On-screen Show (4:3)</PresentationFormat>
  <Paragraphs>90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Book Antiqua</vt:lpstr>
      <vt:lpstr>Lucida Sans</vt:lpstr>
      <vt:lpstr>Times New Roman</vt:lpstr>
      <vt:lpstr>Wingdings</vt:lpstr>
      <vt:lpstr>Wingdings 2</vt:lpstr>
      <vt:lpstr>Wingdings 3</vt:lpstr>
      <vt:lpstr>Apekss</vt:lpstr>
      <vt:lpstr>ĀDAS SĒNĪŠU INFEKCIJAS - mikozes </vt:lpstr>
      <vt:lpstr>Daudzkrāsainā ēde</vt:lpstr>
      <vt:lpstr>Daudzkrāsainā ēde</vt:lpstr>
      <vt:lpstr>Galvas matainās daļas virspusējā trihofītija</vt:lpstr>
      <vt:lpstr>PowerPoint Presentation</vt:lpstr>
      <vt:lpstr>Galvas matainās daļas dziļā trihofītija</vt:lpstr>
      <vt:lpstr>PowerPoint Presentation</vt:lpstr>
      <vt:lpstr>Gludās ādas trihofītija</vt:lpstr>
      <vt:lpstr>Gludās ādas virspusējā trihofītija</vt:lpstr>
      <vt:lpstr>Dziļā trihofītija</vt:lpstr>
      <vt:lpstr>Parazitārā sikoze</vt:lpstr>
      <vt:lpstr>Pēdu mikoze</vt:lpstr>
      <vt:lpstr>Pēdu mikoze</vt:lpstr>
      <vt:lpstr>Nagu trihofītija</vt:lpstr>
      <vt:lpstr>Nagu sēnīte</vt:lpstr>
      <vt:lpstr>Mikrosporija (galvas matainā dala) </vt:lpstr>
      <vt:lpstr>Mikrosporija (galvas matainā daļa un bārda)</vt:lpstr>
      <vt:lpstr>Mikrosporija </vt:lpstr>
      <vt:lpstr>Rubromikoze </vt:lpstr>
      <vt:lpstr>Rubromikoze </vt:lpstr>
      <vt:lpstr>Kandidoze </vt:lpstr>
      <vt:lpstr>Kandidoze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Azartspēles</dc:title>
  <dc:creator>Audzeknis</dc:creator>
  <cp:lastModifiedBy>Regina</cp:lastModifiedBy>
  <cp:revision>25</cp:revision>
  <dcterms:created xsi:type="dcterms:W3CDTF">2018-01-31T07:36:35Z</dcterms:created>
  <dcterms:modified xsi:type="dcterms:W3CDTF">2023-03-29T14:27:42Z</dcterms:modified>
</cp:coreProperties>
</file>